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6"/>
  </p:notesMasterIdLst>
  <p:sldIdLst>
    <p:sldId id="256" r:id="rId2"/>
    <p:sldId id="257" r:id="rId3"/>
    <p:sldId id="334" r:id="rId4"/>
    <p:sldId id="347" r:id="rId5"/>
    <p:sldId id="348" r:id="rId6"/>
    <p:sldId id="339" r:id="rId7"/>
    <p:sldId id="345" r:id="rId8"/>
    <p:sldId id="338" r:id="rId9"/>
    <p:sldId id="336" r:id="rId10"/>
    <p:sldId id="335" r:id="rId11"/>
    <p:sldId id="337" r:id="rId12"/>
    <p:sldId id="342" r:id="rId13"/>
    <p:sldId id="340" r:id="rId14"/>
    <p:sldId id="343" r:id="rId15"/>
    <p:sldId id="341" r:id="rId16"/>
    <p:sldId id="344" r:id="rId17"/>
    <p:sldId id="349" r:id="rId18"/>
    <p:sldId id="350" r:id="rId19"/>
    <p:sldId id="268" r:id="rId20"/>
    <p:sldId id="346" r:id="rId21"/>
    <p:sldId id="332" r:id="rId22"/>
    <p:sldId id="333"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65"/>
  </p:normalViewPr>
  <p:slideViewPr>
    <p:cSldViewPr snapToGrid="0">
      <p:cViewPr>
        <p:scale>
          <a:sx n="118" d="100"/>
          <a:sy n="118" d="100"/>
        </p:scale>
        <p:origin x="360"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3FEBAE-FB5F-5F46-A6EA-EA8CE554D36E}" type="datetimeFigureOut">
              <a:rPr lang="en-US" smtClean="0"/>
              <a:t>2/12/24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076118-0A01-264A-8AA7-21372DA4BE4A}" type="slidenum">
              <a:rPr lang="en-US" smtClean="0"/>
              <a:t>‹#›</a:t>
            </a:fld>
            <a:endParaRPr lang="en-US"/>
          </a:p>
        </p:txBody>
      </p:sp>
    </p:spTree>
    <p:extLst>
      <p:ext uri="{BB962C8B-B14F-4D97-AF65-F5344CB8AC3E}">
        <p14:creationId xmlns:p14="http://schemas.microsoft.com/office/powerpoint/2010/main" val="3342510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jelvix.com</a:t>
            </a:r>
            <a:r>
              <a:rPr lang="en-US" dirty="0"/>
              <a:t>/blog/interoperability-in-healthcare</a:t>
            </a:r>
          </a:p>
        </p:txBody>
      </p:sp>
      <p:sp>
        <p:nvSpPr>
          <p:cNvPr id="4" name="Slide Number Placeholder 3"/>
          <p:cNvSpPr>
            <a:spLocks noGrp="1"/>
          </p:cNvSpPr>
          <p:nvPr>
            <p:ph type="sldNum" sz="quarter" idx="5"/>
          </p:nvPr>
        </p:nvSpPr>
        <p:spPr/>
        <p:txBody>
          <a:bodyPr/>
          <a:lstStyle/>
          <a:p>
            <a:fld id="{11076118-0A01-264A-8AA7-21372DA4BE4A}" type="slidenum">
              <a:rPr lang="en-US" smtClean="0"/>
              <a:t>8</a:t>
            </a:fld>
            <a:endParaRPr lang="en-US"/>
          </a:p>
        </p:txBody>
      </p:sp>
    </p:spTree>
    <p:extLst>
      <p:ext uri="{BB962C8B-B14F-4D97-AF65-F5344CB8AC3E}">
        <p14:creationId xmlns:p14="http://schemas.microsoft.com/office/powerpoint/2010/main" val="827143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79B68-6946-24D7-C89B-B50A61E130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7443B55-AA68-90CF-E2BF-F861B3FB2E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54377-4EC9-DD3B-4677-B2EC9D4DD7FD}"/>
              </a:ext>
            </a:extLst>
          </p:cNvPr>
          <p:cNvSpPr>
            <a:spLocks noGrp="1"/>
          </p:cNvSpPr>
          <p:nvPr>
            <p:ph type="dt" sz="half" idx="10"/>
          </p:nvPr>
        </p:nvSpPr>
        <p:spPr/>
        <p:txBody>
          <a:bodyPr/>
          <a:lstStyle/>
          <a:p>
            <a:fld id="{37AF0AFA-FCFA-EB4C-AE18-F2BE2F8CEC4B}" type="datetimeFigureOut">
              <a:rPr lang="en-US" smtClean="0"/>
              <a:t>2/12/24</a:t>
            </a:fld>
            <a:endParaRPr lang="en-US"/>
          </a:p>
        </p:txBody>
      </p:sp>
      <p:sp>
        <p:nvSpPr>
          <p:cNvPr id="5" name="Footer Placeholder 4">
            <a:extLst>
              <a:ext uri="{FF2B5EF4-FFF2-40B4-BE49-F238E27FC236}">
                <a16:creationId xmlns:a16="http://schemas.microsoft.com/office/drawing/2014/main" id="{757042DA-C02C-C751-30EC-B718287E29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87610E-038E-D770-F7BB-6D4E343BE0A0}"/>
              </a:ext>
            </a:extLst>
          </p:cNvPr>
          <p:cNvSpPr>
            <a:spLocks noGrp="1"/>
          </p:cNvSpPr>
          <p:nvPr>
            <p:ph type="sldNum" sz="quarter" idx="12"/>
          </p:nvPr>
        </p:nvSpPr>
        <p:spPr/>
        <p:txBody>
          <a:bodyPr/>
          <a:lstStyle/>
          <a:p>
            <a:fld id="{71C281D4-4A67-CC4B-A7BA-9835B13AF2AC}" type="slidenum">
              <a:rPr lang="en-US" smtClean="0"/>
              <a:t>‹#›</a:t>
            </a:fld>
            <a:endParaRPr lang="en-US"/>
          </a:p>
        </p:txBody>
      </p:sp>
    </p:spTree>
    <p:extLst>
      <p:ext uri="{BB962C8B-B14F-4D97-AF65-F5344CB8AC3E}">
        <p14:creationId xmlns:p14="http://schemas.microsoft.com/office/powerpoint/2010/main" val="2620405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3B5FD-10F6-EA58-DCCE-A708BDE445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047B8D-DA20-D530-75BD-3E39C745A6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80E326-FADC-BB7B-4C0F-7D11BCC7BD8C}"/>
              </a:ext>
            </a:extLst>
          </p:cNvPr>
          <p:cNvSpPr>
            <a:spLocks noGrp="1"/>
          </p:cNvSpPr>
          <p:nvPr>
            <p:ph type="dt" sz="half" idx="10"/>
          </p:nvPr>
        </p:nvSpPr>
        <p:spPr/>
        <p:txBody>
          <a:bodyPr/>
          <a:lstStyle/>
          <a:p>
            <a:fld id="{37AF0AFA-FCFA-EB4C-AE18-F2BE2F8CEC4B}" type="datetimeFigureOut">
              <a:rPr lang="en-US" smtClean="0"/>
              <a:t>2/12/24</a:t>
            </a:fld>
            <a:endParaRPr lang="en-US"/>
          </a:p>
        </p:txBody>
      </p:sp>
      <p:sp>
        <p:nvSpPr>
          <p:cNvPr id="5" name="Footer Placeholder 4">
            <a:extLst>
              <a:ext uri="{FF2B5EF4-FFF2-40B4-BE49-F238E27FC236}">
                <a16:creationId xmlns:a16="http://schemas.microsoft.com/office/drawing/2014/main" id="{F038706A-A35F-6744-0B7D-53D5CA9F55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A62537-2EB6-93D3-1224-CB5E8D8B2931}"/>
              </a:ext>
            </a:extLst>
          </p:cNvPr>
          <p:cNvSpPr>
            <a:spLocks noGrp="1"/>
          </p:cNvSpPr>
          <p:nvPr>
            <p:ph type="sldNum" sz="quarter" idx="12"/>
          </p:nvPr>
        </p:nvSpPr>
        <p:spPr/>
        <p:txBody>
          <a:bodyPr/>
          <a:lstStyle/>
          <a:p>
            <a:fld id="{71C281D4-4A67-CC4B-A7BA-9835B13AF2AC}" type="slidenum">
              <a:rPr lang="en-US" smtClean="0"/>
              <a:t>‹#›</a:t>
            </a:fld>
            <a:endParaRPr lang="en-US"/>
          </a:p>
        </p:txBody>
      </p:sp>
    </p:spTree>
    <p:extLst>
      <p:ext uri="{BB962C8B-B14F-4D97-AF65-F5344CB8AC3E}">
        <p14:creationId xmlns:p14="http://schemas.microsoft.com/office/powerpoint/2010/main" val="96510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1A3590-0CEC-DA2F-476B-1B404A3BF11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A51E20-A13A-A179-6075-EEF6BE9F2B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40C4BC-2CA9-88D8-E547-527807E748C5}"/>
              </a:ext>
            </a:extLst>
          </p:cNvPr>
          <p:cNvSpPr>
            <a:spLocks noGrp="1"/>
          </p:cNvSpPr>
          <p:nvPr>
            <p:ph type="dt" sz="half" idx="10"/>
          </p:nvPr>
        </p:nvSpPr>
        <p:spPr/>
        <p:txBody>
          <a:bodyPr/>
          <a:lstStyle/>
          <a:p>
            <a:fld id="{37AF0AFA-FCFA-EB4C-AE18-F2BE2F8CEC4B}" type="datetimeFigureOut">
              <a:rPr lang="en-US" smtClean="0"/>
              <a:t>2/12/24</a:t>
            </a:fld>
            <a:endParaRPr lang="en-US"/>
          </a:p>
        </p:txBody>
      </p:sp>
      <p:sp>
        <p:nvSpPr>
          <p:cNvPr id="5" name="Footer Placeholder 4">
            <a:extLst>
              <a:ext uri="{FF2B5EF4-FFF2-40B4-BE49-F238E27FC236}">
                <a16:creationId xmlns:a16="http://schemas.microsoft.com/office/drawing/2014/main" id="{46E3C5D1-B299-8EC4-9613-85A3B4AF2A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3424A3-EA9A-E030-A520-E48B8910E544}"/>
              </a:ext>
            </a:extLst>
          </p:cNvPr>
          <p:cNvSpPr>
            <a:spLocks noGrp="1"/>
          </p:cNvSpPr>
          <p:nvPr>
            <p:ph type="sldNum" sz="quarter" idx="12"/>
          </p:nvPr>
        </p:nvSpPr>
        <p:spPr/>
        <p:txBody>
          <a:bodyPr/>
          <a:lstStyle/>
          <a:p>
            <a:fld id="{71C281D4-4A67-CC4B-A7BA-9835B13AF2AC}" type="slidenum">
              <a:rPr lang="en-US" smtClean="0"/>
              <a:t>‹#›</a:t>
            </a:fld>
            <a:endParaRPr lang="en-US"/>
          </a:p>
        </p:txBody>
      </p:sp>
    </p:spTree>
    <p:extLst>
      <p:ext uri="{BB962C8B-B14F-4D97-AF65-F5344CB8AC3E}">
        <p14:creationId xmlns:p14="http://schemas.microsoft.com/office/powerpoint/2010/main" val="7226387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603250" y="2460422"/>
            <a:ext cx="10985500" cy="1937157"/>
          </a:xfrm>
          <a:prstGeom prst="rect">
            <a:avLst/>
          </a:prstGeom>
        </p:spPr>
        <p:txBody>
          <a:bodyPr anchor="ctr"/>
          <a:lstStyle>
            <a:lvl1pPr marL="0" indent="0" algn="ctr">
              <a:lnSpc>
                <a:spcPct val="80000"/>
              </a:lnSpc>
              <a:spcBef>
                <a:spcPts val="0"/>
              </a:spcBef>
              <a:buSzTx/>
              <a:buNone/>
              <a:defRPr sz="5800" spc="-116">
                <a:latin typeface="Helvetica Neue Medium"/>
                <a:ea typeface="Helvetica Neue Medium"/>
                <a:cs typeface="Helvetica Neue Medium"/>
                <a:sym typeface="Helvetica Neue Medium"/>
              </a:defRPr>
            </a:lvl1pPr>
            <a:lvl2pPr marL="0" indent="0" algn="ctr">
              <a:lnSpc>
                <a:spcPct val="80000"/>
              </a:lnSpc>
              <a:spcBef>
                <a:spcPts val="0"/>
              </a:spcBef>
              <a:buSzTx/>
              <a:buNone/>
              <a:defRPr sz="5800" spc="-116">
                <a:latin typeface="Helvetica Neue Medium"/>
                <a:ea typeface="Helvetica Neue Medium"/>
                <a:cs typeface="Helvetica Neue Medium"/>
                <a:sym typeface="Helvetica Neue Medium"/>
              </a:defRPr>
            </a:lvl2pPr>
            <a:lvl3pPr marL="0" indent="0" algn="ctr">
              <a:lnSpc>
                <a:spcPct val="80000"/>
              </a:lnSpc>
              <a:spcBef>
                <a:spcPts val="0"/>
              </a:spcBef>
              <a:buSzTx/>
              <a:buNone/>
              <a:defRPr sz="5800" spc="-116">
                <a:latin typeface="Helvetica Neue Medium"/>
                <a:ea typeface="Helvetica Neue Medium"/>
                <a:cs typeface="Helvetica Neue Medium"/>
                <a:sym typeface="Helvetica Neue Medium"/>
              </a:defRPr>
            </a:lvl3pPr>
            <a:lvl4pPr marL="0" indent="0" algn="ctr">
              <a:lnSpc>
                <a:spcPct val="80000"/>
              </a:lnSpc>
              <a:spcBef>
                <a:spcPts val="0"/>
              </a:spcBef>
              <a:buSzTx/>
              <a:buNone/>
              <a:defRPr sz="5800" spc="-116">
                <a:latin typeface="Helvetica Neue Medium"/>
                <a:ea typeface="Helvetica Neue Medium"/>
                <a:cs typeface="Helvetica Neue Medium"/>
                <a:sym typeface="Helvetica Neue Medium"/>
              </a:defRPr>
            </a:lvl4pPr>
            <a:lvl5pPr marL="0" indent="0" algn="ctr">
              <a:lnSpc>
                <a:spcPct val="80000"/>
              </a:lnSpc>
              <a:spcBef>
                <a:spcPts val="0"/>
              </a:spcBef>
              <a:buSzTx/>
              <a:buNone/>
              <a:defRPr sz="5800" spc="-116">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7780408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603250" y="539750"/>
            <a:ext cx="10985500" cy="717550"/>
          </a:xfrm>
          <a:prstGeom prst="rect">
            <a:avLst/>
          </a:prstGeom>
        </p:spPr>
        <p:txBody>
          <a:bodyPr/>
          <a:lstStyle/>
          <a:p>
            <a:r>
              <a:t>Agenda Title</a:t>
            </a:r>
          </a:p>
        </p:txBody>
      </p:sp>
      <p:sp>
        <p:nvSpPr>
          <p:cNvPr id="89" name="Agenda Subtitle"/>
          <p:cNvSpPr txBox="1">
            <a:spLocks noGrp="1"/>
          </p:cNvSpPr>
          <p:nvPr>
            <p:ph type="body" sz="quarter" idx="13"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412750">
              <a:lnSpc>
                <a:spcPct val="100000"/>
              </a:lnSpc>
              <a:spcBef>
                <a:spcPts val="900"/>
              </a:spcBef>
              <a:buSzTx/>
              <a:buNone/>
              <a:defRPr sz="2750" spc="-28"/>
            </a:lvl1pPr>
            <a:lvl2pPr marL="0" indent="0" defTabSz="412750">
              <a:lnSpc>
                <a:spcPct val="100000"/>
              </a:lnSpc>
              <a:spcBef>
                <a:spcPts val="900"/>
              </a:spcBef>
              <a:buSzTx/>
              <a:buNone/>
              <a:defRPr sz="2750" spc="-28"/>
            </a:lvl2pPr>
            <a:lvl3pPr marL="0" indent="0" defTabSz="412750">
              <a:lnSpc>
                <a:spcPct val="100000"/>
              </a:lnSpc>
              <a:spcBef>
                <a:spcPts val="900"/>
              </a:spcBef>
              <a:buSzTx/>
              <a:buNone/>
              <a:defRPr sz="2750" spc="-28"/>
            </a:lvl3pPr>
            <a:lvl4pPr marL="0" indent="0" defTabSz="412750">
              <a:lnSpc>
                <a:spcPct val="100000"/>
              </a:lnSpc>
              <a:spcBef>
                <a:spcPts val="900"/>
              </a:spcBef>
              <a:buSzTx/>
              <a:buNone/>
              <a:defRPr sz="2750" spc="-28"/>
            </a:lvl4pPr>
            <a:lvl5pPr marL="0" indent="0" defTabSz="412750">
              <a:lnSpc>
                <a:spcPct val="100000"/>
              </a:lnSpc>
              <a:spcBef>
                <a:spcPts val="900"/>
              </a:spcBef>
              <a:buSzTx/>
              <a:buNone/>
              <a:defRPr sz="2750" spc="-28"/>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32954485"/>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13" hasCustomPrompt="1"/>
          </p:nvPr>
        </p:nvSpPr>
        <p:spPr>
          <a:xfrm>
            <a:off x="1215012" y="5337727"/>
            <a:ext cx="10100026"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Attribution</a:t>
            </a:r>
          </a:p>
        </p:txBody>
      </p:sp>
      <p:sp>
        <p:nvSpPr>
          <p:cNvPr id="116" name="Body Level One…"/>
          <p:cNvSpPr txBox="1">
            <a:spLocks noGrp="1"/>
          </p:cNvSpPr>
          <p:nvPr>
            <p:ph type="body" sz="half" idx="1" hasCustomPrompt="1"/>
          </p:nvPr>
        </p:nvSpPr>
        <p:spPr>
          <a:xfrm>
            <a:off x="876962" y="2469930"/>
            <a:ext cx="10438077" cy="1918140"/>
          </a:xfrm>
          <a:prstGeom prst="rect">
            <a:avLst/>
          </a:prstGeom>
        </p:spPr>
        <p:txBody>
          <a:bodyPr/>
          <a:lstStyle>
            <a:lvl1pPr marL="319462" indent="-234950">
              <a:spcBef>
                <a:spcPts val="0"/>
              </a:spcBef>
              <a:buSzTx/>
              <a:buNone/>
              <a:defRPr sz="4250" spc="-85">
                <a:latin typeface="Helvetica Neue Medium"/>
                <a:ea typeface="Helvetica Neue Medium"/>
                <a:cs typeface="Helvetica Neue Medium"/>
                <a:sym typeface="Helvetica Neue Medium"/>
              </a:defRPr>
            </a:lvl1pPr>
            <a:lvl2pPr marL="319462" indent="-234950">
              <a:spcBef>
                <a:spcPts val="0"/>
              </a:spcBef>
              <a:buSzTx/>
              <a:buNone/>
              <a:defRPr sz="4250" spc="-85">
                <a:latin typeface="Helvetica Neue Medium"/>
                <a:ea typeface="Helvetica Neue Medium"/>
                <a:cs typeface="Helvetica Neue Medium"/>
                <a:sym typeface="Helvetica Neue Medium"/>
              </a:defRPr>
            </a:lvl2pPr>
            <a:lvl3pPr marL="319462" indent="-234950">
              <a:spcBef>
                <a:spcPts val="0"/>
              </a:spcBef>
              <a:buSzTx/>
              <a:buNone/>
              <a:defRPr sz="4250" spc="-85">
                <a:latin typeface="Helvetica Neue Medium"/>
                <a:ea typeface="Helvetica Neue Medium"/>
                <a:cs typeface="Helvetica Neue Medium"/>
                <a:sym typeface="Helvetica Neue Medium"/>
              </a:defRPr>
            </a:lvl3pPr>
            <a:lvl4pPr marL="319462" indent="-234950">
              <a:spcBef>
                <a:spcPts val="0"/>
              </a:spcBef>
              <a:buSzTx/>
              <a:buNone/>
              <a:defRPr sz="4250" spc="-85">
                <a:latin typeface="Helvetica Neue Medium"/>
                <a:ea typeface="Helvetica Neue Medium"/>
                <a:cs typeface="Helvetica Neue Medium"/>
                <a:sym typeface="Helvetica Neue Medium"/>
              </a:defRPr>
            </a:lvl4pPr>
            <a:lvl5pPr marL="319462" indent="-234950">
              <a:spcBef>
                <a:spcPts val="0"/>
              </a:spcBef>
              <a:buSzTx/>
              <a:buNone/>
              <a:defRPr sz="4250" spc="-85">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12493826"/>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1_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603250" y="539750"/>
            <a:ext cx="10985500" cy="717475"/>
          </a:xfrm>
          <a:prstGeom prst="rect">
            <a:avLst/>
          </a:prstGeom>
        </p:spPr>
        <p:txBody>
          <a:bodyPr/>
          <a:lstStyle/>
          <a:p>
            <a:r>
              <a:t>Slide Title</a:t>
            </a:r>
          </a:p>
        </p:txBody>
      </p:sp>
      <p:sp>
        <p:nvSpPr>
          <p:cNvPr id="80" name="Slide Subtitle"/>
          <p:cNvSpPr txBox="1">
            <a:spLocks noGrp="1"/>
          </p:cNvSpPr>
          <p:nvPr>
            <p:ph type="body" sz="quarter" idx="13"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24623442"/>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603248" y="2266950"/>
            <a:ext cx="10985502" cy="2324100"/>
          </a:xfrm>
          <a:prstGeom prst="rect">
            <a:avLst/>
          </a:prstGeom>
        </p:spPr>
        <p:txBody>
          <a:bodyPr anchor="ctr"/>
          <a:lstStyle>
            <a:lvl1pPr>
              <a:defRPr sz="5800" b="0" spc="-116">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6000750" y="6542617"/>
            <a:ext cx="184253" cy="1873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4291158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F4FA2-44AD-0E89-4123-A33947F7D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550CF6-0B89-4AA2-5DA8-FC980CAD8B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F409A9-0DCB-A3D6-AE6B-2D7E4918ECEB}"/>
              </a:ext>
            </a:extLst>
          </p:cNvPr>
          <p:cNvSpPr>
            <a:spLocks noGrp="1"/>
          </p:cNvSpPr>
          <p:nvPr>
            <p:ph type="dt" sz="half" idx="10"/>
          </p:nvPr>
        </p:nvSpPr>
        <p:spPr/>
        <p:txBody>
          <a:bodyPr/>
          <a:lstStyle/>
          <a:p>
            <a:fld id="{37AF0AFA-FCFA-EB4C-AE18-F2BE2F8CEC4B}" type="datetimeFigureOut">
              <a:rPr lang="en-US" smtClean="0"/>
              <a:t>2/12/24</a:t>
            </a:fld>
            <a:endParaRPr lang="en-US"/>
          </a:p>
        </p:txBody>
      </p:sp>
      <p:sp>
        <p:nvSpPr>
          <p:cNvPr id="5" name="Footer Placeholder 4">
            <a:extLst>
              <a:ext uri="{FF2B5EF4-FFF2-40B4-BE49-F238E27FC236}">
                <a16:creationId xmlns:a16="http://schemas.microsoft.com/office/drawing/2014/main" id="{36555FF6-A446-057C-C400-19F8D90898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DA2C3-6574-9DCD-D6E3-0F0F6AAF57C5}"/>
              </a:ext>
            </a:extLst>
          </p:cNvPr>
          <p:cNvSpPr>
            <a:spLocks noGrp="1"/>
          </p:cNvSpPr>
          <p:nvPr>
            <p:ph type="sldNum" sz="quarter" idx="12"/>
          </p:nvPr>
        </p:nvSpPr>
        <p:spPr/>
        <p:txBody>
          <a:bodyPr/>
          <a:lstStyle/>
          <a:p>
            <a:fld id="{71C281D4-4A67-CC4B-A7BA-9835B13AF2AC}" type="slidenum">
              <a:rPr lang="en-US" smtClean="0"/>
              <a:t>‹#›</a:t>
            </a:fld>
            <a:endParaRPr lang="en-US"/>
          </a:p>
        </p:txBody>
      </p:sp>
    </p:spTree>
    <p:extLst>
      <p:ext uri="{BB962C8B-B14F-4D97-AF65-F5344CB8AC3E}">
        <p14:creationId xmlns:p14="http://schemas.microsoft.com/office/powerpoint/2010/main" val="3152530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EB7C5-A3E7-5A4A-611E-EC1BC70DC2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77E8A6-1234-0733-7F2D-94453206B9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A78E5B-96D0-21A1-41B9-40AE7874F3DC}"/>
              </a:ext>
            </a:extLst>
          </p:cNvPr>
          <p:cNvSpPr>
            <a:spLocks noGrp="1"/>
          </p:cNvSpPr>
          <p:nvPr>
            <p:ph type="dt" sz="half" idx="10"/>
          </p:nvPr>
        </p:nvSpPr>
        <p:spPr/>
        <p:txBody>
          <a:bodyPr/>
          <a:lstStyle/>
          <a:p>
            <a:fld id="{37AF0AFA-FCFA-EB4C-AE18-F2BE2F8CEC4B}" type="datetimeFigureOut">
              <a:rPr lang="en-US" smtClean="0"/>
              <a:t>2/12/24</a:t>
            </a:fld>
            <a:endParaRPr lang="en-US"/>
          </a:p>
        </p:txBody>
      </p:sp>
      <p:sp>
        <p:nvSpPr>
          <p:cNvPr id="5" name="Footer Placeholder 4">
            <a:extLst>
              <a:ext uri="{FF2B5EF4-FFF2-40B4-BE49-F238E27FC236}">
                <a16:creationId xmlns:a16="http://schemas.microsoft.com/office/drawing/2014/main" id="{CD7B6C1E-ED2E-7AE5-6126-438B9F1C1D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30C44C-6D0D-F9E5-71AC-0BCCF9FC70E4}"/>
              </a:ext>
            </a:extLst>
          </p:cNvPr>
          <p:cNvSpPr>
            <a:spLocks noGrp="1"/>
          </p:cNvSpPr>
          <p:nvPr>
            <p:ph type="sldNum" sz="quarter" idx="12"/>
          </p:nvPr>
        </p:nvSpPr>
        <p:spPr/>
        <p:txBody>
          <a:bodyPr/>
          <a:lstStyle/>
          <a:p>
            <a:fld id="{71C281D4-4A67-CC4B-A7BA-9835B13AF2AC}" type="slidenum">
              <a:rPr lang="en-US" smtClean="0"/>
              <a:t>‹#›</a:t>
            </a:fld>
            <a:endParaRPr lang="en-US"/>
          </a:p>
        </p:txBody>
      </p:sp>
    </p:spTree>
    <p:extLst>
      <p:ext uri="{BB962C8B-B14F-4D97-AF65-F5344CB8AC3E}">
        <p14:creationId xmlns:p14="http://schemas.microsoft.com/office/powerpoint/2010/main" val="436522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E2186-76FA-A447-111C-2D87A7DE17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4FB7B5-382D-E588-1F4B-B4EFA0D8E58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968F92-3A42-9D36-E427-8AEF6BB75D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D356BC4-9B22-78A3-44F6-791274DD8E07}"/>
              </a:ext>
            </a:extLst>
          </p:cNvPr>
          <p:cNvSpPr>
            <a:spLocks noGrp="1"/>
          </p:cNvSpPr>
          <p:nvPr>
            <p:ph type="dt" sz="half" idx="10"/>
          </p:nvPr>
        </p:nvSpPr>
        <p:spPr/>
        <p:txBody>
          <a:bodyPr/>
          <a:lstStyle/>
          <a:p>
            <a:fld id="{37AF0AFA-FCFA-EB4C-AE18-F2BE2F8CEC4B}" type="datetimeFigureOut">
              <a:rPr lang="en-US" smtClean="0"/>
              <a:t>2/12/24</a:t>
            </a:fld>
            <a:endParaRPr lang="en-US"/>
          </a:p>
        </p:txBody>
      </p:sp>
      <p:sp>
        <p:nvSpPr>
          <p:cNvPr id="6" name="Footer Placeholder 5">
            <a:extLst>
              <a:ext uri="{FF2B5EF4-FFF2-40B4-BE49-F238E27FC236}">
                <a16:creationId xmlns:a16="http://schemas.microsoft.com/office/drawing/2014/main" id="{D63E67DF-7D86-8DCF-1865-5ACDABAF81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0BA9CB-ACB2-DA82-B1B3-BAD2C4764C17}"/>
              </a:ext>
            </a:extLst>
          </p:cNvPr>
          <p:cNvSpPr>
            <a:spLocks noGrp="1"/>
          </p:cNvSpPr>
          <p:nvPr>
            <p:ph type="sldNum" sz="quarter" idx="12"/>
          </p:nvPr>
        </p:nvSpPr>
        <p:spPr/>
        <p:txBody>
          <a:bodyPr/>
          <a:lstStyle/>
          <a:p>
            <a:fld id="{71C281D4-4A67-CC4B-A7BA-9835B13AF2AC}" type="slidenum">
              <a:rPr lang="en-US" smtClean="0"/>
              <a:t>‹#›</a:t>
            </a:fld>
            <a:endParaRPr lang="en-US"/>
          </a:p>
        </p:txBody>
      </p:sp>
    </p:spTree>
    <p:extLst>
      <p:ext uri="{BB962C8B-B14F-4D97-AF65-F5344CB8AC3E}">
        <p14:creationId xmlns:p14="http://schemas.microsoft.com/office/powerpoint/2010/main" val="1659401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CF153-D079-3CCE-C2AF-EF39D0A8247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A8BA23-B717-F18F-E465-A9901B2A1E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566662-7604-4C44-2CCC-86084B3B55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DFE18F-004D-3EE9-0E75-606ADA7046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B51602-5E41-3A94-3F45-8B1D5B7549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CA176D-5AB2-CA34-AE63-20CE21852888}"/>
              </a:ext>
            </a:extLst>
          </p:cNvPr>
          <p:cNvSpPr>
            <a:spLocks noGrp="1"/>
          </p:cNvSpPr>
          <p:nvPr>
            <p:ph type="dt" sz="half" idx="10"/>
          </p:nvPr>
        </p:nvSpPr>
        <p:spPr/>
        <p:txBody>
          <a:bodyPr/>
          <a:lstStyle/>
          <a:p>
            <a:fld id="{37AF0AFA-FCFA-EB4C-AE18-F2BE2F8CEC4B}" type="datetimeFigureOut">
              <a:rPr lang="en-US" smtClean="0"/>
              <a:t>2/12/24</a:t>
            </a:fld>
            <a:endParaRPr lang="en-US"/>
          </a:p>
        </p:txBody>
      </p:sp>
      <p:sp>
        <p:nvSpPr>
          <p:cNvPr id="8" name="Footer Placeholder 7">
            <a:extLst>
              <a:ext uri="{FF2B5EF4-FFF2-40B4-BE49-F238E27FC236}">
                <a16:creationId xmlns:a16="http://schemas.microsoft.com/office/drawing/2014/main" id="{F1FA7763-77DD-9EDA-8DC0-60576AE50A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B9BBC4-A0B4-8173-DE3E-9554B60A29B2}"/>
              </a:ext>
            </a:extLst>
          </p:cNvPr>
          <p:cNvSpPr>
            <a:spLocks noGrp="1"/>
          </p:cNvSpPr>
          <p:nvPr>
            <p:ph type="sldNum" sz="quarter" idx="12"/>
          </p:nvPr>
        </p:nvSpPr>
        <p:spPr/>
        <p:txBody>
          <a:bodyPr/>
          <a:lstStyle/>
          <a:p>
            <a:fld id="{71C281D4-4A67-CC4B-A7BA-9835B13AF2AC}" type="slidenum">
              <a:rPr lang="en-US" smtClean="0"/>
              <a:t>‹#›</a:t>
            </a:fld>
            <a:endParaRPr lang="en-US"/>
          </a:p>
        </p:txBody>
      </p:sp>
    </p:spTree>
    <p:extLst>
      <p:ext uri="{BB962C8B-B14F-4D97-AF65-F5344CB8AC3E}">
        <p14:creationId xmlns:p14="http://schemas.microsoft.com/office/powerpoint/2010/main" val="2552582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CC785-8D16-0E8A-7905-A30108ED54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C48252-537B-6966-8D63-F6CC945F5B4B}"/>
              </a:ext>
            </a:extLst>
          </p:cNvPr>
          <p:cNvSpPr>
            <a:spLocks noGrp="1"/>
          </p:cNvSpPr>
          <p:nvPr>
            <p:ph type="dt" sz="half" idx="10"/>
          </p:nvPr>
        </p:nvSpPr>
        <p:spPr/>
        <p:txBody>
          <a:bodyPr/>
          <a:lstStyle/>
          <a:p>
            <a:fld id="{37AF0AFA-FCFA-EB4C-AE18-F2BE2F8CEC4B}" type="datetimeFigureOut">
              <a:rPr lang="en-US" smtClean="0"/>
              <a:t>2/12/24</a:t>
            </a:fld>
            <a:endParaRPr lang="en-US"/>
          </a:p>
        </p:txBody>
      </p:sp>
      <p:sp>
        <p:nvSpPr>
          <p:cNvPr id="4" name="Footer Placeholder 3">
            <a:extLst>
              <a:ext uri="{FF2B5EF4-FFF2-40B4-BE49-F238E27FC236}">
                <a16:creationId xmlns:a16="http://schemas.microsoft.com/office/drawing/2014/main" id="{FE390CED-5A5C-B2E0-FACB-289F32027E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FDC960-5121-03B2-43EE-6D91DDEBD9E2}"/>
              </a:ext>
            </a:extLst>
          </p:cNvPr>
          <p:cNvSpPr>
            <a:spLocks noGrp="1"/>
          </p:cNvSpPr>
          <p:nvPr>
            <p:ph type="sldNum" sz="quarter" idx="12"/>
          </p:nvPr>
        </p:nvSpPr>
        <p:spPr/>
        <p:txBody>
          <a:bodyPr/>
          <a:lstStyle/>
          <a:p>
            <a:fld id="{71C281D4-4A67-CC4B-A7BA-9835B13AF2AC}" type="slidenum">
              <a:rPr lang="en-US" smtClean="0"/>
              <a:t>‹#›</a:t>
            </a:fld>
            <a:endParaRPr lang="en-US"/>
          </a:p>
        </p:txBody>
      </p:sp>
    </p:spTree>
    <p:extLst>
      <p:ext uri="{BB962C8B-B14F-4D97-AF65-F5344CB8AC3E}">
        <p14:creationId xmlns:p14="http://schemas.microsoft.com/office/powerpoint/2010/main" val="2628061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A30C36-71C4-5DDB-0C06-692CFCF5F23E}"/>
              </a:ext>
            </a:extLst>
          </p:cNvPr>
          <p:cNvSpPr>
            <a:spLocks noGrp="1"/>
          </p:cNvSpPr>
          <p:nvPr>
            <p:ph type="dt" sz="half" idx="10"/>
          </p:nvPr>
        </p:nvSpPr>
        <p:spPr/>
        <p:txBody>
          <a:bodyPr/>
          <a:lstStyle/>
          <a:p>
            <a:fld id="{37AF0AFA-FCFA-EB4C-AE18-F2BE2F8CEC4B}" type="datetimeFigureOut">
              <a:rPr lang="en-US" smtClean="0"/>
              <a:t>2/12/24</a:t>
            </a:fld>
            <a:endParaRPr lang="en-US"/>
          </a:p>
        </p:txBody>
      </p:sp>
      <p:sp>
        <p:nvSpPr>
          <p:cNvPr id="3" name="Footer Placeholder 2">
            <a:extLst>
              <a:ext uri="{FF2B5EF4-FFF2-40B4-BE49-F238E27FC236}">
                <a16:creationId xmlns:a16="http://schemas.microsoft.com/office/drawing/2014/main" id="{C1862003-7933-D390-895F-3D620C39C38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9FAEC16-BD71-C012-9701-217BFD677893}"/>
              </a:ext>
            </a:extLst>
          </p:cNvPr>
          <p:cNvSpPr>
            <a:spLocks noGrp="1"/>
          </p:cNvSpPr>
          <p:nvPr>
            <p:ph type="sldNum" sz="quarter" idx="12"/>
          </p:nvPr>
        </p:nvSpPr>
        <p:spPr/>
        <p:txBody>
          <a:bodyPr/>
          <a:lstStyle/>
          <a:p>
            <a:fld id="{71C281D4-4A67-CC4B-A7BA-9835B13AF2AC}" type="slidenum">
              <a:rPr lang="en-US" smtClean="0"/>
              <a:t>‹#›</a:t>
            </a:fld>
            <a:endParaRPr lang="en-US"/>
          </a:p>
        </p:txBody>
      </p:sp>
    </p:spTree>
    <p:extLst>
      <p:ext uri="{BB962C8B-B14F-4D97-AF65-F5344CB8AC3E}">
        <p14:creationId xmlns:p14="http://schemas.microsoft.com/office/powerpoint/2010/main" val="1372606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C2B43-1C2E-5DCC-EAC5-C78D98DBF5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AD0D7E-0EA2-562D-1625-F3738F73B2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E34F7D-325A-C673-7050-732E84DCAC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99E5BE-1A33-674C-47F5-35B73C3CB4C3}"/>
              </a:ext>
            </a:extLst>
          </p:cNvPr>
          <p:cNvSpPr>
            <a:spLocks noGrp="1"/>
          </p:cNvSpPr>
          <p:nvPr>
            <p:ph type="dt" sz="half" idx="10"/>
          </p:nvPr>
        </p:nvSpPr>
        <p:spPr/>
        <p:txBody>
          <a:bodyPr/>
          <a:lstStyle/>
          <a:p>
            <a:fld id="{37AF0AFA-FCFA-EB4C-AE18-F2BE2F8CEC4B}" type="datetimeFigureOut">
              <a:rPr lang="en-US" smtClean="0"/>
              <a:t>2/12/24</a:t>
            </a:fld>
            <a:endParaRPr lang="en-US"/>
          </a:p>
        </p:txBody>
      </p:sp>
      <p:sp>
        <p:nvSpPr>
          <p:cNvPr id="6" name="Footer Placeholder 5">
            <a:extLst>
              <a:ext uri="{FF2B5EF4-FFF2-40B4-BE49-F238E27FC236}">
                <a16:creationId xmlns:a16="http://schemas.microsoft.com/office/drawing/2014/main" id="{6F3FBD90-2D82-C254-DC3E-547D5C1EA2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BFBC94-DE8C-D74D-D969-11FF2E174D7A}"/>
              </a:ext>
            </a:extLst>
          </p:cNvPr>
          <p:cNvSpPr>
            <a:spLocks noGrp="1"/>
          </p:cNvSpPr>
          <p:nvPr>
            <p:ph type="sldNum" sz="quarter" idx="12"/>
          </p:nvPr>
        </p:nvSpPr>
        <p:spPr/>
        <p:txBody>
          <a:bodyPr/>
          <a:lstStyle/>
          <a:p>
            <a:fld id="{71C281D4-4A67-CC4B-A7BA-9835B13AF2AC}" type="slidenum">
              <a:rPr lang="en-US" smtClean="0"/>
              <a:t>‹#›</a:t>
            </a:fld>
            <a:endParaRPr lang="en-US"/>
          </a:p>
        </p:txBody>
      </p:sp>
    </p:spTree>
    <p:extLst>
      <p:ext uri="{BB962C8B-B14F-4D97-AF65-F5344CB8AC3E}">
        <p14:creationId xmlns:p14="http://schemas.microsoft.com/office/powerpoint/2010/main" val="1323213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35C2C-7B24-1BF9-885B-F0188B4426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40F28D-312A-3A7D-FA9A-A0A871B02F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5000B8-1523-27F6-D4DE-0D5576052D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B6C850-96F1-E016-358B-53909EDCD6D7}"/>
              </a:ext>
            </a:extLst>
          </p:cNvPr>
          <p:cNvSpPr>
            <a:spLocks noGrp="1"/>
          </p:cNvSpPr>
          <p:nvPr>
            <p:ph type="dt" sz="half" idx="10"/>
          </p:nvPr>
        </p:nvSpPr>
        <p:spPr/>
        <p:txBody>
          <a:bodyPr/>
          <a:lstStyle/>
          <a:p>
            <a:fld id="{37AF0AFA-FCFA-EB4C-AE18-F2BE2F8CEC4B}" type="datetimeFigureOut">
              <a:rPr lang="en-US" smtClean="0"/>
              <a:t>2/12/24</a:t>
            </a:fld>
            <a:endParaRPr lang="en-US"/>
          </a:p>
        </p:txBody>
      </p:sp>
      <p:sp>
        <p:nvSpPr>
          <p:cNvPr id="6" name="Footer Placeholder 5">
            <a:extLst>
              <a:ext uri="{FF2B5EF4-FFF2-40B4-BE49-F238E27FC236}">
                <a16:creationId xmlns:a16="http://schemas.microsoft.com/office/drawing/2014/main" id="{2B47A12D-AC54-CCC1-1168-104C0607EE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53B605-3CA7-4560-B8CE-AB4E00D0D398}"/>
              </a:ext>
            </a:extLst>
          </p:cNvPr>
          <p:cNvSpPr>
            <a:spLocks noGrp="1"/>
          </p:cNvSpPr>
          <p:nvPr>
            <p:ph type="sldNum" sz="quarter" idx="12"/>
          </p:nvPr>
        </p:nvSpPr>
        <p:spPr/>
        <p:txBody>
          <a:bodyPr/>
          <a:lstStyle/>
          <a:p>
            <a:fld id="{71C281D4-4A67-CC4B-A7BA-9835B13AF2AC}" type="slidenum">
              <a:rPr lang="en-US" smtClean="0"/>
              <a:t>‹#›</a:t>
            </a:fld>
            <a:endParaRPr lang="en-US"/>
          </a:p>
        </p:txBody>
      </p:sp>
    </p:spTree>
    <p:extLst>
      <p:ext uri="{BB962C8B-B14F-4D97-AF65-F5344CB8AC3E}">
        <p14:creationId xmlns:p14="http://schemas.microsoft.com/office/powerpoint/2010/main" val="1060381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DF2539-51EE-3E79-0007-1177D4A5F9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CCB663-7E8B-C216-BEED-A09E04366A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DE32C9-4CE9-63B8-DA7D-B4A6745451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AF0AFA-FCFA-EB4C-AE18-F2BE2F8CEC4B}" type="datetimeFigureOut">
              <a:rPr lang="en-US" smtClean="0"/>
              <a:t>2/12/24</a:t>
            </a:fld>
            <a:endParaRPr lang="en-US"/>
          </a:p>
        </p:txBody>
      </p:sp>
      <p:sp>
        <p:nvSpPr>
          <p:cNvPr id="5" name="Footer Placeholder 4">
            <a:extLst>
              <a:ext uri="{FF2B5EF4-FFF2-40B4-BE49-F238E27FC236}">
                <a16:creationId xmlns:a16="http://schemas.microsoft.com/office/drawing/2014/main" id="{7C9931C1-EF6D-C596-673D-2259ADC7A3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8785A5D-D888-1635-40A6-FB43F90311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C281D4-4A67-CC4B-A7BA-9835B13AF2AC}" type="slidenum">
              <a:rPr lang="en-US" smtClean="0"/>
              <a:t>‹#›</a:t>
            </a:fld>
            <a:endParaRPr lang="en-US"/>
          </a:p>
        </p:txBody>
      </p:sp>
    </p:spTree>
    <p:extLst>
      <p:ext uri="{BB962C8B-B14F-4D97-AF65-F5344CB8AC3E}">
        <p14:creationId xmlns:p14="http://schemas.microsoft.com/office/powerpoint/2010/main" val="3781003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healthit.gov/isa/united-states-core-data-interoperability-uscdi#draft-uscdi-v5" TargetMode="External"/><Relationship Id="rId2" Type="http://schemas.openxmlformats.org/officeDocument/2006/relationships/hyperlink" Target="https://healthit.gov/" TargetMode="Externa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particlehealth.com/blog/uscdi-changelog"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medium.com/@IntelliSoft/comparing-hl7-vs-fhir-core-differences-1b14cb001fef"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build.fhir.org/patient-example.json" TargetMode="External"/><Relationship Id="rId2" Type="http://schemas.openxmlformats.org/officeDocument/2006/relationships/hyperlink" Target="https://build.fhir.org/" TargetMode="Externa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18.xml.rels><?xml version="1.0" encoding="UTF-8" standalone="yes"?>
<Relationships xmlns="http://schemas.openxmlformats.org/package/2006/relationships"><Relationship Id="rId3" Type="http://schemas.openxmlformats.org/officeDocument/2006/relationships/hyperlink" Target="https://www.interfaceware.com/hl7-message-structure"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2.deloitte.com/us/en/blog/health-care-blog/2023/outlook-for-health-equity.html" TargetMode="External"/><Relationship Id="rId1" Type="http://schemas.openxmlformats.org/officeDocument/2006/relationships/slideLayout" Target="../slideLayouts/slideLayout2.xml"/><Relationship Id="rId6" Type="http://schemas.openxmlformats.org/officeDocument/2006/relationships/hyperlink" Target="https://www.mckinsey.com/industries/healthcare/our-insights/women-in-healthcare-and-life-sciences-the-ongoing-stress-of-covid-19" TargetMode="External"/><Relationship Id="rId5" Type="http://schemas.openxmlformats.org/officeDocument/2006/relationships/hyperlink" Target="https://hbr.org/2011/01/how-women-end-up-on-the-glass-cliff" TargetMode="External"/><Relationship Id="rId4" Type="http://schemas.openxmlformats.org/officeDocument/2006/relationships/hyperlink" Target="https://www.oracle.com/news/announcement/oracle-appoints-seema-verma-to-lead-oracle-life-sciences-2023-04-20/"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hyperlink" Target="https://www.health.gov.za/icd-10-master-industry-table/" TargetMode="External"/><Relationship Id="rId2" Type="http://schemas.openxmlformats.org/officeDocument/2006/relationships/hyperlink" Target="https://icd.who.int/browse10/2019/en" TargetMode="Externa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hyperlink" Target="https://searchhealthit.techtarget.com/definition/ICD-10"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t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icd.codes/icd10cm" TargetMode="Externa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image" Target="../media/image28.t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9.ti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www.cms.gov/medicare/icd-10/2022-icd-10-cm" TargetMode="External"/><Relationship Id="rId2" Type="http://schemas.openxmlformats.org/officeDocument/2006/relationships/hyperlink" Target="https://www.cms.gov/Medicare/Coding/ICD10/2019-ICD-10-CM" TargetMode="External"/><Relationship Id="rId1" Type="http://schemas.openxmlformats.org/officeDocument/2006/relationships/slideLayout" Target="../slideLayouts/slideLayout14.xml"/><Relationship Id="rId4" Type="http://schemas.openxmlformats.org/officeDocument/2006/relationships/hyperlink" Target="https://www.cms.gov/medicare/icd-10/2022-icd-10-pc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hyperlink" Target="https://www.cms.gov/medicare/coding/icd10" TargetMode="Externa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0.ti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2.tif"/><Relationship Id="rId2" Type="http://schemas.openxmlformats.org/officeDocument/2006/relationships/image" Target="../media/image31.ti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icd.codes/icd10p" TargetMode="Externa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hyperlink" Target="https://www.cms.gov/Medicare/Coding/ICD10"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www.differencebetween.net/science/health/difference-between-hcpcs-and-cpt/#ixzz76XfXVRLa"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www.aapc.com/resources/medical-coding/hcpcs.aspx" TargetMode="Externa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www.aha.org/center/market-insights/leveraging-data/maturity-framework-data-driven-health-care-organizations" TargetMode="Externa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www.aha.org/system/files/media/file/2021/01/MI_Leveraging_Data_Maturity_Framework.pdf"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browser.ihtsdotools.org/" TargetMode="Externa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data.standards.nhs.uk/published-standards/healthcare-resource-groups" TargetMode="Externa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hyperlink" Target="https://www.hcup-us.ahrq.gov/db/nation/nis/APR-DRGsV20MethodologyOverviewandBibliography.pdf" TargetMode="Externa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2" Type="http://schemas.openxmlformats.org/officeDocument/2006/relationships/image" Target="../media/image44.tif"/><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hyperlink" Target="https://www.cms.gov/icd10m/version37-fullcode-cms/fullcode_cms/P0031.html" TargetMode="Externa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hyperlink" Target="https://www.cms.gov/files/document/frequently-asked-questions-faqs-market-based-ms-drg-relative-weight-data-collection-and-change.pdf" TargetMode="External"/><Relationship Id="rId2" Type="http://schemas.openxmlformats.org/officeDocument/2006/relationships/image" Target="../media/image46.ti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7.tif"/><Relationship Id="rId2" Type="http://schemas.openxmlformats.org/officeDocument/2006/relationships/hyperlink" Target="https://www.accessdata.fda.gov/scripts/cder/ndc/index.cfm" TargetMode="Externa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hyperlink" Target="https://www.accessdata.fda.gov/scripts/cder/ndc/index.cfm" TargetMode="External"/><Relationship Id="rId2" Type="http://schemas.openxmlformats.org/officeDocument/2006/relationships/image" Target="../media/image48.tif"/><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9.tif"/><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hyperlink" Target="https://www.nlm.nih.gov/research/umls/rxnorm/overview.html" TargetMode="External"/><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mor.nlm.nih.gov/RxNav/" TargetMode="Externa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75.xml.rels><?xml version="1.0" encoding="UTF-8" standalone="yes"?>
<Relationships xmlns="http://schemas.openxmlformats.org/package/2006/relationships"><Relationship Id="rId2" Type="http://schemas.openxmlformats.org/officeDocument/2006/relationships/hyperlink" Target="https://loinc.org/sdh/" TargetMode="Externa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5.tif"/><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clinicaltables.nlm.nih.gov/"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www.healthit.gov/topic/laws-regulation-and-policy/health-it-legislation" TargetMode="External"/><Relationship Id="rId5" Type="http://schemas.openxmlformats.org/officeDocument/2006/relationships/hyperlink" Target="https://www.cms.gov/newsroom/press-releases/cms-finalizes-rule-expand-access-health-information-and-improve-prior-authorization-process" TargetMode="Externa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2" Type="http://schemas.openxmlformats.org/officeDocument/2006/relationships/hyperlink" Target="https://www.cms.gov/CCIIO/Resources/Data-Resources/marketplace-puf" TargetMode="Externa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hyperlink" Target="https://www.cms.gov/CCIIO/Resources/Data-Resources/marketplace-puf" TargetMode="Externa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83.xml.rels><?xml version="1.0" encoding="UTF-8" standalone="yes"?>
<Relationships xmlns="http://schemas.openxmlformats.org/package/2006/relationships"><Relationship Id="rId3" Type="http://schemas.openxmlformats.org/officeDocument/2006/relationships/hyperlink" Target="https://www.ahrq.gov/data/apcd/index.html" TargetMode="External"/><Relationship Id="rId2" Type="http://schemas.openxmlformats.org/officeDocument/2006/relationships/hyperlink" Target="https://www.health.state.mn.us/data/apcd/publicusefiles/download.html" TargetMode="Externa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hyperlink" Target="https://www.healthit.gov/isa/isa-document-table-contents"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F7A93-1B52-8232-AB3A-5F8D7F4FD7AE}"/>
              </a:ext>
            </a:extLst>
          </p:cNvPr>
          <p:cNvSpPr>
            <a:spLocks noGrp="1"/>
          </p:cNvSpPr>
          <p:nvPr>
            <p:ph type="ctrTitle"/>
          </p:nvPr>
        </p:nvSpPr>
        <p:spPr/>
        <p:txBody>
          <a:bodyPr/>
          <a:lstStyle/>
          <a:p>
            <a:r>
              <a:rPr lang="en-US" b="1" dirty="0"/>
              <a:t>Data Models and Frameworks (Wk3-4)</a:t>
            </a:r>
          </a:p>
        </p:txBody>
      </p:sp>
      <p:sp>
        <p:nvSpPr>
          <p:cNvPr id="3" name="Subtitle 2">
            <a:extLst>
              <a:ext uri="{FF2B5EF4-FFF2-40B4-BE49-F238E27FC236}">
                <a16:creationId xmlns:a16="http://schemas.microsoft.com/office/drawing/2014/main" id="{E04F961E-0D44-01DA-FEA0-2E93A17D0384}"/>
              </a:ext>
            </a:extLst>
          </p:cNvPr>
          <p:cNvSpPr>
            <a:spLocks noGrp="1"/>
          </p:cNvSpPr>
          <p:nvPr>
            <p:ph type="subTitle" idx="1"/>
          </p:nvPr>
        </p:nvSpPr>
        <p:spPr/>
        <p:txBody>
          <a:bodyPr/>
          <a:lstStyle/>
          <a:p>
            <a:r>
              <a:rPr lang="en-US" b="1" dirty="0"/>
              <a:t>Hants Williams</a:t>
            </a:r>
            <a:r>
              <a:rPr lang="en-US" dirty="0"/>
              <a:t>, PhD, RN</a:t>
            </a:r>
          </a:p>
        </p:txBody>
      </p:sp>
    </p:spTree>
    <p:extLst>
      <p:ext uri="{BB962C8B-B14F-4D97-AF65-F5344CB8AC3E}">
        <p14:creationId xmlns:p14="http://schemas.microsoft.com/office/powerpoint/2010/main" val="15298553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AB6BA-680C-E1B6-36BE-6E6EFC2CEA8A}"/>
              </a:ext>
            </a:extLst>
          </p:cNvPr>
          <p:cNvSpPr>
            <a:spLocks noGrp="1"/>
          </p:cNvSpPr>
          <p:nvPr>
            <p:ph type="title"/>
          </p:nvPr>
        </p:nvSpPr>
        <p:spPr>
          <a:xfrm>
            <a:off x="649184" y="1445780"/>
            <a:ext cx="6457208" cy="1325563"/>
          </a:xfrm>
        </p:spPr>
        <p:txBody>
          <a:bodyPr/>
          <a:lstStyle/>
          <a:p>
            <a:r>
              <a:rPr lang="en-US" dirty="0"/>
              <a:t>Organizing Chaos: </a:t>
            </a:r>
            <a:r>
              <a:rPr lang="en-US" b="1" dirty="0"/>
              <a:t>Federal Level   </a:t>
            </a:r>
          </a:p>
        </p:txBody>
      </p:sp>
      <p:sp>
        <p:nvSpPr>
          <p:cNvPr id="3" name="Content Placeholder 2">
            <a:extLst>
              <a:ext uri="{FF2B5EF4-FFF2-40B4-BE49-F238E27FC236}">
                <a16:creationId xmlns:a16="http://schemas.microsoft.com/office/drawing/2014/main" id="{1CDBD764-AC03-F959-5F5D-54E18B56BF78}"/>
              </a:ext>
            </a:extLst>
          </p:cNvPr>
          <p:cNvSpPr>
            <a:spLocks noGrp="1"/>
          </p:cNvSpPr>
          <p:nvPr>
            <p:ph idx="1"/>
          </p:nvPr>
        </p:nvSpPr>
        <p:spPr>
          <a:xfrm>
            <a:off x="649184" y="4086658"/>
            <a:ext cx="10515600" cy="2317482"/>
          </a:xfrm>
        </p:spPr>
        <p:txBody>
          <a:bodyPr/>
          <a:lstStyle/>
          <a:p>
            <a:r>
              <a:rPr lang="en-US" dirty="0"/>
              <a:t>NIH -&gt; CDEs -&gt; Common Data Elements</a:t>
            </a:r>
          </a:p>
          <a:p>
            <a:r>
              <a:rPr lang="en-US" dirty="0"/>
              <a:t>Office of the National Coordinator ( </a:t>
            </a:r>
            <a:r>
              <a:rPr lang="en-US" dirty="0">
                <a:hlinkClick r:id="rId2"/>
              </a:rPr>
              <a:t>https://healthit.gov</a:t>
            </a:r>
            <a:r>
              <a:rPr lang="en-US" dirty="0"/>
              <a:t> ) : </a:t>
            </a:r>
          </a:p>
          <a:p>
            <a:pPr lvl="1"/>
            <a:r>
              <a:rPr lang="en-US" dirty="0"/>
              <a:t>United States Core Data for Interoperability (USCDI)  </a:t>
            </a:r>
          </a:p>
          <a:p>
            <a:pPr lvl="1"/>
            <a:r>
              <a:rPr lang="en-US" dirty="0">
                <a:hlinkClick r:id="rId3"/>
              </a:rPr>
              <a:t>https://www.healthit.gov/isa/united-states-core-data-interoperability-uscdi#draft-uscdi-v5</a:t>
            </a:r>
            <a:r>
              <a:rPr lang="en-US" dirty="0"/>
              <a:t>  </a:t>
            </a:r>
          </a:p>
          <a:p>
            <a:endParaRPr lang="en-US" dirty="0"/>
          </a:p>
        </p:txBody>
      </p:sp>
      <p:pic>
        <p:nvPicPr>
          <p:cNvPr id="8194" name="Picture 2" descr="Chaos Theory Explains Why Life Gets So Unbelievably Messy">
            <a:extLst>
              <a:ext uri="{FF2B5EF4-FFF2-40B4-BE49-F238E27FC236}">
                <a16:creationId xmlns:a16="http://schemas.microsoft.com/office/drawing/2014/main" id="{44999B75-D6D4-EA51-13F4-EADE5AD649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5408" y="453860"/>
            <a:ext cx="4247408" cy="318555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C693D43-A4D5-878E-6772-E1F4607F67DD}"/>
              </a:ext>
            </a:extLst>
          </p:cNvPr>
          <p:cNvSpPr txBox="1"/>
          <p:nvPr/>
        </p:nvSpPr>
        <p:spPr>
          <a:xfrm>
            <a:off x="7189520" y="42137"/>
            <a:ext cx="4115789" cy="419695"/>
          </a:xfrm>
          <a:prstGeom prst="rect">
            <a:avLst/>
          </a:prstGeom>
          <a:noFill/>
        </p:spPr>
        <p:txBody>
          <a:bodyPr wrap="square">
            <a:spAutoFit/>
          </a:bodyPr>
          <a:lstStyle/>
          <a:p>
            <a:r>
              <a:rPr lang="en-US" sz="1200" dirty="0"/>
              <a:t>https://</a:t>
            </a:r>
            <a:r>
              <a:rPr lang="en-US" sz="1200" dirty="0" err="1"/>
              <a:t>hips.hearstapps.com</a:t>
            </a:r>
            <a:r>
              <a:rPr lang="en-US" sz="1200" dirty="0"/>
              <a:t>/</a:t>
            </a:r>
            <a:r>
              <a:rPr lang="en-US" sz="1200" dirty="0" err="1"/>
              <a:t>hmg</a:t>
            </a:r>
            <a:r>
              <a:rPr lang="en-US" sz="1200" dirty="0"/>
              <a:t>-prod/images/design-elements-royalty-free-image-1663878957.jpg</a:t>
            </a:r>
          </a:p>
        </p:txBody>
      </p:sp>
    </p:spTree>
    <p:extLst>
      <p:ext uri="{BB962C8B-B14F-4D97-AF65-F5344CB8AC3E}">
        <p14:creationId xmlns:p14="http://schemas.microsoft.com/office/powerpoint/2010/main" val="3811686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4E3B9-B426-5C7E-45E6-55DEF233B151}"/>
              </a:ext>
            </a:extLst>
          </p:cNvPr>
          <p:cNvSpPr>
            <a:spLocks noGrp="1"/>
          </p:cNvSpPr>
          <p:nvPr>
            <p:ph type="title"/>
          </p:nvPr>
        </p:nvSpPr>
        <p:spPr/>
        <p:txBody>
          <a:bodyPr/>
          <a:lstStyle/>
          <a:p>
            <a:r>
              <a:rPr lang="en-US" dirty="0"/>
              <a:t>USCDI v1 </a:t>
            </a:r>
          </a:p>
        </p:txBody>
      </p:sp>
      <p:pic>
        <p:nvPicPr>
          <p:cNvPr id="2050" name="Picture 2" descr="Data Standards in Healthcare: Codes, Documents, and Exchange">
            <a:extLst>
              <a:ext uri="{FF2B5EF4-FFF2-40B4-BE49-F238E27FC236}">
                <a16:creationId xmlns:a16="http://schemas.microsoft.com/office/drawing/2014/main" id="{CFA813D8-ADD5-095F-C596-7AD64B69F5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82189"/>
            <a:ext cx="9512300" cy="491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45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11039-4C03-F51F-73BD-6E383ABAA4F4}"/>
              </a:ext>
            </a:extLst>
          </p:cNvPr>
          <p:cNvSpPr>
            <a:spLocks noGrp="1"/>
          </p:cNvSpPr>
          <p:nvPr>
            <p:ph type="title"/>
          </p:nvPr>
        </p:nvSpPr>
        <p:spPr>
          <a:xfrm>
            <a:off x="838200" y="270122"/>
            <a:ext cx="10515600" cy="1325563"/>
          </a:xfrm>
        </p:spPr>
        <p:txBody>
          <a:bodyPr/>
          <a:lstStyle/>
          <a:p>
            <a:r>
              <a:rPr lang="en-US" dirty="0"/>
              <a:t>USCDI v2</a:t>
            </a:r>
          </a:p>
        </p:txBody>
      </p:sp>
      <p:pic>
        <p:nvPicPr>
          <p:cNvPr id="7170" name="Picture 2" descr="The Newest USCDI Updates, and Where USCDI Is Going Next">
            <a:extLst>
              <a:ext uri="{FF2B5EF4-FFF2-40B4-BE49-F238E27FC236}">
                <a16:creationId xmlns:a16="http://schemas.microsoft.com/office/drawing/2014/main" id="{3425A8D1-0AEF-AE5A-9319-E627740B95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796" y="1219188"/>
            <a:ext cx="8311573" cy="50836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1F7E1C9-62A5-45AB-784B-176CBC96FF73}"/>
              </a:ext>
            </a:extLst>
          </p:cNvPr>
          <p:cNvSpPr txBox="1"/>
          <p:nvPr/>
        </p:nvSpPr>
        <p:spPr>
          <a:xfrm>
            <a:off x="606796" y="6488668"/>
            <a:ext cx="6097978" cy="369332"/>
          </a:xfrm>
          <a:prstGeom prst="rect">
            <a:avLst/>
          </a:prstGeom>
          <a:noFill/>
        </p:spPr>
        <p:txBody>
          <a:bodyPr wrap="square">
            <a:spAutoFit/>
          </a:bodyPr>
          <a:lstStyle/>
          <a:p>
            <a:r>
              <a:rPr lang="en-US" dirty="0"/>
              <a:t>https://</a:t>
            </a:r>
            <a:r>
              <a:rPr lang="en-US" dirty="0" err="1"/>
              <a:t>www.particlehealth.com</a:t>
            </a:r>
            <a:r>
              <a:rPr lang="en-US" dirty="0"/>
              <a:t>/blog/</a:t>
            </a:r>
            <a:r>
              <a:rPr lang="en-US" dirty="0" err="1"/>
              <a:t>uscdi</a:t>
            </a:r>
            <a:r>
              <a:rPr lang="en-US" dirty="0"/>
              <a:t>-changelog</a:t>
            </a:r>
          </a:p>
        </p:txBody>
      </p:sp>
    </p:spTree>
    <p:extLst>
      <p:ext uri="{BB962C8B-B14F-4D97-AF65-F5344CB8AC3E}">
        <p14:creationId xmlns:p14="http://schemas.microsoft.com/office/powerpoint/2010/main" val="1730713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71F9F-B517-900C-7152-38E4081B4551}"/>
              </a:ext>
            </a:extLst>
          </p:cNvPr>
          <p:cNvSpPr>
            <a:spLocks noGrp="1"/>
          </p:cNvSpPr>
          <p:nvPr>
            <p:ph type="title"/>
          </p:nvPr>
        </p:nvSpPr>
        <p:spPr>
          <a:xfrm>
            <a:off x="838200" y="103515"/>
            <a:ext cx="10515600" cy="1325563"/>
          </a:xfrm>
        </p:spPr>
        <p:txBody>
          <a:bodyPr/>
          <a:lstStyle/>
          <a:p>
            <a:r>
              <a:rPr lang="en-US" dirty="0"/>
              <a:t>USCDI v3</a:t>
            </a:r>
          </a:p>
        </p:txBody>
      </p:sp>
      <p:pic>
        <p:nvPicPr>
          <p:cNvPr id="5124" name="Picture 4" descr="The Newest USCDI Updates, and Where USCDI Is Going Next">
            <a:extLst>
              <a:ext uri="{FF2B5EF4-FFF2-40B4-BE49-F238E27FC236}">
                <a16:creationId xmlns:a16="http://schemas.microsoft.com/office/drawing/2014/main" id="{0B38224C-3576-F993-EC79-922777C41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046" y="1171691"/>
            <a:ext cx="8204447" cy="50595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482C4FA-0803-1E92-5DF3-5496ED420442}"/>
              </a:ext>
            </a:extLst>
          </p:cNvPr>
          <p:cNvSpPr txBox="1"/>
          <p:nvPr/>
        </p:nvSpPr>
        <p:spPr>
          <a:xfrm>
            <a:off x="702046" y="6492875"/>
            <a:ext cx="8945088" cy="261610"/>
          </a:xfrm>
          <a:prstGeom prst="rect">
            <a:avLst/>
          </a:prstGeom>
          <a:noFill/>
        </p:spPr>
        <p:txBody>
          <a:bodyPr wrap="square">
            <a:spAutoFit/>
          </a:bodyPr>
          <a:lstStyle/>
          <a:p>
            <a:r>
              <a:rPr lang="en-US" sz="1100" dirty="0">
                <a:hlinkClick r:id="rId3"/>
              </a:rPr>
              <a:t>https://www.particlehealth.com/blog/uscdi-changelog</a:t>
            </a:r>
            <a:r>
              <a:rPr lang="en-US" sz="1100" dirty="0"/>
              <a:t> </a:t>
            </a:r>
          </a:p>
        </p:txBody>
      </p:sp>
    </p:spTree>
    <p:extLst>
      <p:ext uri="{BB962C8B-B14F-4D97-AF65-F5344CB8AC3E}">
        <p14:creationId xmlns:p14="http://schemas.microsoft.com/office/powerpoint/2010/main" val="4289776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74050-8199-FB88-8469-13FA0DA51A05}"/>
              </a:ext>
            </a:extLst>
          </p:cNvPr>
          <p:cNvSpPr>
            <a:spLocks noGrp="1"/>
          </p:cNvSpPr>
          <p:nvPr>
            <p:ph type="title"/>
          </p:nvPr>
        </p:nvSpPr>
        <p:spPr/>
        <p:txBody>
          <a:bodyPr/>
          <a:lstStyle/>
          <a:p>
            <a:r>
              <a:rPr lang="en-US" dirty="0"/>
              <a:t>USCDI v4</a:t>
            </a:r>
          </a:p>
        </p:txBody>
      </p:sp>
      <p:pic>
        <p:nvPicPr>
          <p:cNvPr id="5" name="Content Placeholder 4" descr="A diagram of a new data&#10;&#10;Description automatically generated">
            <a:extLst>
              <a:ext uri="{FF2B5EF4-FFF2-40B4-BE49-F238E27FC236}">
                <a16:creationId xmlns:a16="http://schemas.microsoft.com/office/drawing/2014/main" id="{D1D65DC2-BCD1-D59B-0DA0-92CBE2998A6F}"/>
              </a:ext>
            </a:extLst>
          </p:cNvPr>
          <p:cNvPicPr>
            <a:picLocks noGrp="1" noChangeAspect="1"/>
          </p:cNvPicPr>
          <p:nvPr>
            <p:ph idx="1"/>
          </p:nvPr>
        </p:nvPicPr>
        <p:blipFill>
          <a:blip r:embed="rId2"/>
          <a:stretch>
            <a:fillRect/>
          </a:stretch>
        </p:blipFill>
        <p:spPr>
          <a:xfrm>
            <a:off x="838200" y="1690688"/>
            <a:ext cx="8374085" cy="4351338"/>
          </a:xfrm>
        </p:spPr>
      </p:pic>
      <p:sp>
        <p:nvSpPr>
          <p:cNvPr id="7" name="TextBox 6">
            <a:extLst>
              <a:ext uri="{FF2B5EF4-FFF2-40B4-BE49-F238E27FC236}">
                <a16:creationId xmlns:a16="http://schemas.microsoft.com/office/drawing/2014/main" id="{2E412673-14EB-7E0E-C3F4-E5D2FB6F61A0}"/>
              </a:ext>
            </a:extLst>
          </p:cNvPr>
          <p:cNvSpPr txBox="1"/>
          <p:nvPr/>
        </p:nvSpPr>
        <p:spPr>
          <a:xfrm>
            <a:off x="206333" y="6492875"/>
            <a:ext cx="11779333" cy="276999"/>
          </a:xfrm>
          <a:prstGeom prst="rect">
            <a:avLst/>
          </a:prstGeom>
          <a:noFill/>
        </p:spPr>
        <p:txBody>
          <a:bodyPr wrap="square">
            <a:spAutoFit/>
          </a:bodyPr>
          <a:lstStyle/>
          <a:p>
            <a:r>
              <a:rPr lang="en-US" sz="1200" dirty="0"/>
              <a:t>https://</a:t>
            </a:r>
            <a:r>
              <a:rPr lang="en-US" sz="1200" dirty="0" err="1"/>
              <a:t>www.healthit.gov</a:t>
            </a:r>
            <a:r>
              <a:rPr lang="en-US" sz="1200" dirty="0"/>
              <a:t>/sites/default/files/</a:t>
            </a:r>
            <a:r>
              <a:rPr lang="en-US" sz="1200" dirty="0" err="1"/>
              <a:t>facas</a:t>
            </a:r>
            <a:r>
              <a:rPr lang="en-US" sz="1200" dirty="0"/>
              <a:t>/2023-01-19_Overview_of_Draft_USCDI_Version_4_HITAC_Presentation_508.pdf</a:t>
            </a:r>
          </a:p>
        </p:txBody>
      </p:sp>
    </p:spTree>
    <p:extLst>
      <p:ext uri="{BB962C8B-B14F-4D97-AF65-F5344CB8AC3E}">
        <p14:creationId xmlns:p14="http://schemas.microsoft.com/office/powerpoint/2010/main" val="208660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123DE-30DE-CA50-6EBA-B28F41544E7D}"/>
              </a:ext>
            </a:extLst>
          </p:cNvPr>
          <p:cNvSpPr>
            <a:spLocks noGrp="1"/>
          </p:cNvSpPr>
          <p:nvPr>
            <p:ph type="title"/>
          </p:nvPr>
        </p:nvSpPr>
        <p:spPr/>
        <p:txBody>
          <a:bodyPr/>
          <a:lstStyle/>
          <a:p>
            <a:r>
              <a:rPr lang="en-US" dirty="0"/>
              <a:t>USCDI v5 Draft</a:t>
            </a:r>
          </a:p>
        </p:txBody>
      </p:sp>
      <p:pic>
        <p:nvPicPr>
          <p:cNvPr id="6146" name="Picture 2" descr="Image">
            <a:extLst>
              <a:ext uri="{FF2B5EF4-FFF2-40B4-BE49-F238E27FC236}">
                <a16:creationId xmlns:a16="http://schemas.microsoft.com/office/drawing/2014/main" id="{EFE509D9-92CE-0990-E649-C3663158AD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12014"/>
            <a:ext cx="9571512" cy="461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9128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AFEDA-70AC-05AF-4BA3-06676A5CFDDA}"/>
              </a:ext>
            </a:extLst>
          </p:cNvPr>
          <p:cNvSpPr>
            <a:spLocks noGrp="1"/>
          </p:cNvSpPr>
          <p:nvPr>
            <p:ph type="title"/>
          </p:nvPr>
        </p:nvSpPr>
        <p:spPr>
          <a:xfrm>
            <a:off x="838200" y="365125"/>
            <a:ext cx="11234738" cy="1325563"/>
          </a:xfrm>
        </p:spPr>
        <p:txBody>
          <a:bodyPr/>
          <a:lstStyle/>
          <a:p>
            <a:r>
              <a:rPr lang="en-US" b="1" dirty="0"/>
              <a:t>HL7 v2 (89)</a:t>
            </a:r>
            <a:r>
              <a:rPr lang="en-US" dirty="0"/>
              <a:t> --&gt; </a:t>
            </a:r>
            <a:r>
              <a:rPr lang="en-US" b="1" dirty="0"/>
              <a:t>CDA (96-05)</a:t>
            </a:r>
            <a:r>
              <a:rPr lang="en-US" dirty="0"/>
              <a:t> --&gt; </a:t>
            </a:r>
            <a:r>
              <a:rPr lang="en-US" b="1" dirty="0"/>
              <a:t>FHIR</a:t>
            </a:r>
            <a:r>
              <a:rPr lang="en-US" dirty="0"/>
              <a:t> (12-Pres)</a:t>
            </a:r>
          </a:p>
        </p:txBody>
      </p:sp>
      <p:sp>
        <p:nvSpPr>
          <p:cNvPr id="5" name="TextBox 4">
            <a:extLst>
              <a:ext uri="{FF2B5EF4-FFF2-40B4-BE49-F238E27FC236}">
                <a16:creationId xmlns:a16="http://schemas.microsoft.com/office/drawing/2014/main" id="{E6C215EA-530D-9D54-F5FB-05DA29AF6E07}"/>
              </a:ext>
            </a:extLst>
          </p:cNvPr>
          <p:cNvSpPr txBox="1"/>
          <p:nvPr/>
        </p:nvSpPr>
        <p:spPr>
          <a:xfrm>
            <a:off x="621506" y="6123543"/>
            <a:ext cx="9736932" cy="369332"/>
          </a:xfrm>
          <a:prstGeom prst="rect">
            <a:avLst/>
          </a:prstGeom>
          <a:noFill/>
        </p:spPr>
        <p:txBody>
          <a:bodyPr wrap="square">
            <a:spAutoFit/>
          </a:bodyPr>
          <a:lstStyle/>
          <a:p>
            <a:r>
              <a:rPr lang="en-US" dirty="0">
                <a:hlinkClick r:id="rId2"/>
              </a:rPr>
              <a:t>https://medium.com/@IntelliSoft/comparing-hl7-vs-fhir-core-differences-1b14cb001fef</a:t>
            </a:r>
            <a:r>
              <a:rPr lang="en-US" dirty="0"/>
              <a:t> </a:t>
            </a:r>
          </a:p>
        </p:txBody>
      </p:sp>
      <p:pic>
        <p:nvPicPr>
          <p:cNvPr id="10242" name="Picture 2" descr="Comparing HL7 vs FHIR: Core Differences | by IntelliSoft | Medium">
            <a:extLst>
              <a:ext uri="{FF2B5EF4-FFF2-40B4-BE49-F238E27FC236}">
                <a16:creationId xmlns:a16="http://schemas.microsoft.com/office/drawing/2014/main" id="{2F4EC771-9B96-9EF4-493B-DD8B193D98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99" t="15249" r="3789" b="3788"/>
          <a:stretch/>
        </p:blipFill>
        <p:spPr bwMode="auto">
          <a:xfrm>
            <a:off x="838200" y="1690688"/>
            <a:ext cx="9184211" cy="4186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749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AA8D9-5FC0-EB9B-5819-76E53CD6F7C2}"/>
              </a:ext>
            </a:extLst>
          </p:cNvPr>
          <p:cNvSpPr>
            <a:spLocks noGrp="1"/>
          </p:cNvSpPr>
          <p:nvPr>
            <p:ph type="title"/>
          </p:nvPr>
        </p:nvSpPr>
        <p:spPr>
          <a:xfrm>
            <a:off x="838200" y="365126"/>
            <a:ext cx="10515600" cy="666892"/>
          </a:xfrm>
        </p:spPr>
        <p:txBody>
          <a:bodyPr>
            <a:normAutofit fontScale="90000"/>
          </a:bodyPr>
          <a:lstStyle/>
          <a:p>
            <a:r>
              <a:rPr lang="en-US" b="1" dirty="0"/>
              <a:t>FHIR</a:t>
            </a:r>
            <a:r>
              <a:rPr lang="en-US" dirty="0"/>
              <a:t> examples: patient/admin specific: </a:t>
            </a:r>
          </a:p>
        </p:txBody>
      </p:sp>
      <p:sp>
        <p:nvSpPr>
          <p:cNvPr id="3" name="Content Placeholder 2">
            <a:extLst>
              <a:ext uri="{FF2B5EF4-FFF2-40B4-BE49-F238E27FC236}">
                <a16:creationId xmlns:a16="http://schemas.microsoft.com/office/drawing/2014/main" id="{E2045AB1-DC5A-C8F9-34E7-2E58DFD4FDED}"/>
              </a:ext>
            </a:extLst>
          </p:cNvPr>
          <p:cNvSpPr>
            <a:spLocks noGrp="1"/>
          </p:cNvSpPr>
          <p:nvPr>
            <p:ph idx="1"/>
          </p:nvPr>
        </p:nvSpPr>
        <p:spPr>
          <a:xfrm>
            <a:off x="835025" y="4324816"/>
            <a:ext cx="5962650" cy="2189163"/>
          </a:xfrm>
        </p:spPr>
        <p:txBody>
          <a:bodyPr/>
          <a:lstStyle/>
          <a:p>
            <a:r>
              <a:rPr lang="en-US" dirty="0">
                <a:hlinkClick r:id="rId2"/>
              </a:rPr>
              <a:t>https://build.fhir.org/</a:t>
            </a:r>
            <a:endParaRPr lang="en-US" dirty="0"/>
          </a:p>
          <a:p>
            <a:r>
              <a:rPr lang="en-US" dirty="0"/>
              <a:t>Patient: </a:t>
            </a:r>
          </a:p>
          <a:p>
            <a:pPr lvl="2"/>
            <a:r>
              <a:rPr lang="en-US" dirty="0">
                <a:hlinkClick r:id="rId3"/>
              </a:rPr>
              <a:t>https://build.fhir.org/patient.html</a:t>
            </a:r>
          </a:p>
          <a:p>
            <a:pPr lvl="2"/>
            <a:r>
              <a:rPr lang="en-US" dirty="0">
                <a:hlinkClick r:id="rId3"/>
              </a:rPr>
              <a:t>https://build.fhir.org/patient-example.json</a:t>
            </a:r>
            <a:r>
              <a:rPr lang="en-US" dirty="0"/>
              <a:t> </a:t>
            </a:r>
          </a:p>
        </p:txBody>
      </p:sp>
      <p:pic>
        <p:nvPicPr>
          <p:cNvPr id="13314" name="Picture 2" descr="Using HL7 FHIR to achieve interoperability in patient health record -  ScienceDirect">
            <a:extLst>
              <a:ext uri="{FF2B5EF4-FFF2-40B4-BE49-F238E27FC236}">
                <a16:creationId xmlns:a16="http://schemas.microsoft.com/office/drawing/2014/main" id="{95E358FF-300B-9DC5-7535-043C3C0AED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886490"/>
            <a:ext cx="5485170" cy="1843017"/>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Build hl7 fhir emr healthcare interoperability solutions by Bishakhghosh |  Fiverr">
            <a:extLst>
              <a:ext uri="{FF2B5EF4-FFF2-40B4-BE49-F238E27FC236}">
                <a16:creationId xmlns:a16="http://schemas.microsoft.com/office/drawing/2014/main" id="{5C66C1D6-66D9-C94D-D20A-FEE778A8E3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97675" y="1633032"/>
            <a:ext cx="5394325" cy="2874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99034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94BC8-4B14-9452-823A-5FB102B1642D}"/>
              </a:ext>
            </a:extLst>
          </p:cNvPr>
          <p:cNvSpPr>
            <a:spLocks noGrp="1"/>
          </p:cNvSpPr>
          <p:nvPr>
            <p:ph type="title"/>
          </p:nvPr>
        </p:nvSpPr>
        <p:spPr/>
        <p:txBody>
          <a:bodyPr/>
          <a:lstStyle/>
          <a:p>
            <a:r>
              <a:rPr lang="en-US" dirty="0"/>
              <a:t>HL7-v3</a:t>
            </a:r>
          </a:p>
        </p:txBody>
      </p:sp>
      <p:pic>
        <p:nvPicPr>
          <p:cNvPr id="5" name="Content Placeholder 4" descr="A screenshot of a computer code&#10;&#10;Description automatically generated">
            <a:extLst>
              <a:ext uri="{FF2B5EF4-FFF2-40B4-BE49-F238E27FC236}">
                <a16:creationId xmlns:a16="http://schemas.microsoft.com/office/drawing/2014/main" id="{B625BE70-CB1C-8E24-D941-B9DDB1FD3A24}"/>
              </a:ext>
            </a:extLst>
          </p:cNvPr>
          <p:cNvPicPr>
            <a:picLocks noGrp="1" noChangeAspect="1"/>
          </p:cNvPicPr>
          <p:nvPr>
            <p:ph idx="1"/>
          </p:nvPr>
        </p:nvPicPr>
        <p:blipFill>
          <a:blip r:embed="rId2"/>
          <a:stretch>
            <a:fillRect/>
          </a:stretch>
        </p:blipFill>
        <p:spPr>
          <a:xfrm>
            <a:off x="3173462" y="897816"/>
            <a:ext cx="7927925" cy="2031121"/>
          </a:xfrm>
        </p:spPr>
      </p:pic>
      <p:sp>
        <p:nvSpPr>
          <p:cNvPr id="7" name="TextBox 6">
            <a:extLst>
              <a:ext uri="{FF2B5EF4-FFF2-40B4-BE49-F238E27FC236}">
                <a16:creationId xmlns:a16="http://schemas.microsoft.com/office/drawing/2014/main" id="{393761E5-E626-CA19-9FC9-059FBE604D9A}"/>
              </a:ext>
            </a:extLst>
          </p:cNvPr>
          <p:cNvSpPr txBox="1"/>
          <p:nvPr/>
        </p:nvSpPr>
        <p:spPr>
          <a:xfrm>
            <a:off x="838200" y="3114678"/>
            <a:ext cx="10948988" cy="3139321"/>
          </a:xfrm>
          <a:prstGeom prst="rect">
            <a:avLst/>
          </a:prstGeom>
          <a:noFill/>
        </p:spPr>
        <p:txBody>
          <a:bodyPr wrap="square">
            <a:spAutoFit/>
          </a:bodyPr>
          <a:lstStyle/>
          <a:p>
            <a:pPr algn="l">
              <a:buFont typeface="Arial" panose="020B0604020202020204" pitchFamily="34" charset="0"/>
              <a:buChar char="•"/>
            </a:pPr>
            <a:r>
              <a:rPr lang="en-US" b="0" i="0" dirty="0">
                <a:solidFill>
                  <a:srgbClr val="404850"/>
                </a:solidFill>
                <a:effectLst/>
                <a:latin typeface="Open Sans" panose="020F0502020204030204" pitchFamily="34" charset="0"/>
              </a:rPr>
              <a:t>The </a:t>
            </a:r>
            <a:r>
              <a:rPr lang="en-US" b="1" i="0" dirty="0">
                <a:solidFill>
                  <a:srgbClr val="404850"/>
                </a:solidFill>
                <a:effectLst/>
                <a:latin typeface="Open Sans" panose="020F0502020204030204" pitchFamily="34" charset="0"/>
              </a:rPr>
              <a:t>MSH (Message Header)</a:t>
            </a:r>
            <a:r>
              <a:rPr lang="en-US" b="0" i="0" dirty="0">
                <a:solidFill>
                  <a:srgbClr val="404850"/>
                </a:solidFill>
                <a:effectLst/>
                <a:latin typeface="Open Sans" panose="020F0502020204030204" pitchFamily="34" charset="0"/>
              </a:rPr>
              <a:t> segment contains information about the message itself. This information includes the sender and receiver of the message, the type of message this is, and the date and time it was sent. Every HL7 message specifies MSH as its first segment.</a:t>
            </a:r>
          </a:p>
          <a:p>
            <a:pPr algn="l"/>
            <a:endParaRPr lang="en-US" b="0" i="0" dirty="0">
              <a:solidFill>
                <a:srgbClr val="404850"/>
              </a:solidFill>
              <a:effectLst/>
              <a:latin typeface="Open Sans" panose="020F0502020204030204" pitchFamily="34" charset="0"/>
            </a:endParaRPr>
          </a:p>
          <a:p>
            <a:pPr algn="l">
              <a:buFont typeface="Arial" panose="020B0604020202020204" pitchFamily="34" charset="0"/>
              <a:buChar char="•"/>
            </a:pPr>
            <a:r>
              <a:rPr lang="en-US" b="0" i="0" dirty="0">
                <a:solidFill>
                  <a:srgbClr val="404850"/>
                </a:solidFill>
                <a:effectLst/>
                <a:latin typeface="Open Sans" panose="020F0502020204030204" pitchFamily="34" charset="0"/>
              </a:rPr>
              <a:t>The </a:t>
            </a:r>
            <a:r>
              <a:rPr lang="en-US" b="1" i="0" dirty="0">
                <a:solidFill>
                  <a:srgbClr val="404850"/>
                </a:solidFill>
                <a:effectLst/>
                <a:latin typeface="Open Sans" panose="020F0502020204030204" pitchFamily="34" charset="0"/>
              </a:rPr>
              <a:t>PID (Patient Information)</a:t>
            </a:r>
            <a:r>
              <a:rPr lang="en-US" b="0" i="0" dirty="0">
                <a:solidFill>
                  <a:srgbClr val="404850"/>
                </a:solidFill>
                <a:effectLst/>
                <a:latin typeface="Open Sans" panose="020F0502020204030204" pitchFamily="34" charset="0"/>
              </a:rPr>
              <a:t> segment contains demographic information about the patient, such as name, patient ID and address.</a:t>
            </a:r>
          </a:p>
          <a:p>
            <a:pPr algn="l"/>
            <a:endParaRPr lang="en-US" b="0" i="0" dirty="0">
              <a:solidFill>
                <a:srgbClr val="404850"/>
              </a:solidFill>
              <a:effectLst/>
              <a:latin typeface="Open Sans" panose="020F0502020204030204" pitchFamily="34" charset="0"/>
            </a:endParaRPr>
          </a:p>
          <a:p>
            <a:pPr algn="l">
              <a:buFont typeface="Arial" panose="020B0604020202020204" pitchFamily="34" charset="0"/>
              <a:buChar char="•"/>
            </a:pPr>
            <a:r>
              <a:rPr lang="en-US" b="0" i="0" dirty="0">
                <a:solidFill>
                  <a:srgbClr val="404850"/>
                </a:solidFill>
                <a:effectLst/>
                <a:latin typeface="Open Sans" panose="020F0502020204030204" pitchFamily="34" charset="0"/>
              </a:rPr>
              <a:t>The </a:t>
            </a:r>
            <a:r>
              <a:rPr lang="en-US" b="1" i="0" dirty="0">
                <a:solidFill>
                  <a:srgbClr val="404850"/>
                </a:solidFill>
                <a:effectLst/>
                <a:latin typeface="Open Sans" panose="020F0502020204030204" pitchFamily="34" charset="0"/>
              </a:rPr>
              <a:t>NK1 (Next of Kin)</a:t>
            </a:r>
            <a:r>
              <a:rPr lang="en-US" b="0" i="0" dirty="0">
                <a:solidFill>
                  <a:srgbClr val="404850"/>
                </a:solidFill>
                <a:effectLst/>
                <a:latin typeface="Open Sans" panose="020F0502020204030204" pitchFamily="34" charset="0"/>
              </a:rPr>
              <a:t> segment contains contact information for the patient’s next of kin.</a:t>
            </a:r>
          </a:p>
          <a:p>
            <a:pPr algn="l"/>
            <a:endParaRPr lang="en-US" b="0" i="0" dirty="0">
              <a:solidFill>
                <a:srgbClr val="404850"/>
              </a:solidFill>
              <a:effectLst/>
              <a:latin typeface="Open Sans" panose="020F0502020204030204" pitchFamily="34" charset="0"/>
            </a:endParaRPr>
          </a:p>
          <a:p>
            <a:pPr algn="l">
              <a:buFont typeface="Arial" panose="020B0604020202020204" pitchFamily="34" charset="0"/>
              <a:buChar char="•"/>
            </a:pPr>
            <a:r>
              <a:rPr lang="en-US" b="0" i="0" dirty="0">
                <a:solidFill>
                  <a:srgbClr val="404850"/>
                </a:solidFill>
                <a:effectLst/>
                <a:latin typeface="Open Sans" panose="020F0502020204030204" pitchFamily="34" charset="0"/>
              </a:rPr>
              <a:t>The </a:t>
            </a:r>
            <a:r>
              <a:rPr lang="en-US" b="1" i="0" dirty="0">
                <a:solidFill>
                  <a:srgbClr val="404850"/>
                </a:solidFill>
                <a:effectLst/>
                <a:latin typeface="Open Sans" panose="020F0502020204030204" pitchFamily="34" charset="0"/>
              </a:rPr>
              <a:t>PV1 (Patient Visit)</a:t>
            </a:r>
            <a:r>
              <a:rPr lang="en-US" b="0" i="0" dirty="0">
                <a:solidFill>
                  <a:srgbClr val="404850"/>
                </a:solidFill>
                <a:effectLst/>
                <a:latin typeface="Open Sans" panose="020F0502020204030204" pitchFamily="34" charset="0"/>
              </a:rPr>
              <a:t> segment contains information about the patient’s hospital stay, such as the assigned location and the referring doctor.</a:t>
            </a:r>
          </a:p>
        </p:txBody>
      </p:sp>
      <p:sp>
        <p:nvSpPr>
          <p:cNvPr id="9" name="TextBox 8">
            <a:extLst>
              <a:ext uri="{FF2B5EF4-FFF2-40B4-BE49-F238E27FC236}">
                <a16:creationId xmlns:a16="http://schemas.microsoft.com/office/drawing/2014/main" id="{A59EACFB-4CD7-86CE-04C8-E10CE41074C3}"/>
              </a:ext>
            </a:extLst>
          </p:cNvPr>
          <p:cNvSpPr txBox="1"/>
          <p:nvPr/>
        </p:nvSpPr>
        <p:spPr>
          <a:xfrm>
            <a:off x="307180" y="6488668"/>
            <a:ext cx="8303419" cy="369332"/>
          </a:xfrm>
          <a:prstGeom prst="rect">
            <a:avLst/>
          </a:prstGeom>
          <a:noFill/>
        </p:spPr>
        <p:txBody>
          <a:bodyPr wrap="square">
            <a:spAutoFit/>
          </a:bodyPr>
          <a:lstStyle/>
          <a:p>
            <a:r>
              <a:rPr lang="en-US" dirty="0">
                <a:hlinkClick r:id="rId3"/>
              </a:rPr>
              <a:t>https://www.interfaceware.com/hl7-message-structure</a:t>
            </a:r>
            <a:r>
              <a:rPr lang="en-US" dirty="0"/>
              <a:t> </a:t>
            </a:r>
          </a:p>
        </p:txBody>
      </p:sp>
    </p:spTree>
    <p:extLst>
      <p:ext uri="{BB962C8B-B14F-4D97-AF65-F5344CB8AC3E}">
        <p14:creationId xmlns:p14="http://schemas.microsoft.com/office/powerpoint/2010/main" val="3937556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ode Sets"/>
          <p:cNvSpPr txBox="1">
            <a:spLocks noGrp="1"/>
          </p:cNvSpPr>
          <p:nvPr>
            <p:ph type="body" sz="half" idx="1"/>
          </p:nvPr>
        </p:nvSpPr>
        <p:spPr>
          <a:prstGeom prst="rect">
            <a:avLst/>
          </a:prstGeom>
        </p:spPr>
        <p:txBody>
          <a:bodyPr/>
          <a:lstStyle>
            <a:lvl1pPr>
              <a:defRPr b="1">
                <a:latin typeface="+mn-lt"/>
                <a:ea typeface="+mn-ea"/>
                <a:cs typeface="+mn-cs"/>
                <a:sym typeface="Helvetica Neue"/>
              </a:defRPr>
            </a:lvl1pPr>
          </a:lstStyle>
          <a:p>
            <a:r>
              <a:t>Code Sets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D78C7-F900-5D62-FFE1-5AEDF47BF4BF}"/>
              </a:ext>
            </a:extLst>
          </p:cNvPr>
          <p:cNvSpPr>
            <a:spLocks noGrp="1"/>
          </p:cNvSpPr>
          <p:nvPr>
            <p:ph type="title"/>
          </p:nvPr>
        </p:nvSpPr>
        <p:spPr/>
        <p:txBody>
          <a:bodyPr/>
          <a:lstStyle/>
          <a:p>
            <a:r>
              <a:rPr lang="en-US" dirty="0"/>
              <a:t>Interesting things…</a:t>
            </a:r>
          </a:p>
        </p:txBody>
      </p:sp>
      <p:sp>
        <p:nvSpPr>
          <p:cNvPr id="5" name="TextBox 4">
            <a:extLst>
              <a:ext uri="{FF2B5EF4-FFF2-40B4-BE49-F238E27FC236}">
                <a16:creationId xmlns:a16="http://schemas.microsoft.com/office/drawing/2014/main" id="{20AF0F88-44AD-B58B-CF71-6E10B5393661}"/>
              </a:ext>
            </a:extLst>
          </p:cNvPr>
          <p:cNvSpPr txBox="1"/>
          <p:nvPr/>
        </p:nvSpPr>
        <p:spPr>
          <a:xfrm>
            <a:off x="838200" y="1529386"/>
            <a:ext cx="6097978" cy="646331"/>
          </a:xfrm>
          <a:prstGeom prst="rect">
            <a:avLst/>
          </a:prstGeom>
          <a:noFill/>
        </p:spPr>
        <p:txBody>
          <a:bodyPr wrap="square">
            <a:spAutoFit/>
          </a:bodyPr>
          <a:lstStyle/>
          <a:p>
            <a:r>
              <a:rPr lang="en-US" dirty="0">
                <a:hlinkClick r:id="rId2"/>
              </a:rPr>
              <a:t>https://www2.deloitte.com/us/en/blog/health-care-blog/2023/outlook-for-health-equity.html</a:t>
            </a:r>
            <a:r>
              <a:rPr lang="en-US" dirty="0"/>
              <a:t> </a:t>
            </a:r>
          </a:p>
        </p:txBody>
      </p:sp>
      <p:pic>
        <p:nvPicPr>
          <p:cNvPr id="7" name="Picture 6" descr="A close-up of a grey background&#10;&#10;Description automatically generated">
            <a:extLst>
              <a:ext uri="{FF2B5EF4-FFF2-40B4-BE49-F238E27FC236}">
                <a16:creationId xmlns:a16="http://schemas.microsoft.com/office/drawing/2014/main" id="{4C485D62-709B-76C0-0A65-0BC8476F0599}"/>
              </a:ext>
            </a:extLst>
          </p:cNvPr>
          <p:cNvPicPr>
            <a:picLocks noChangeAspect="1"/>
          </p:cNvPicPr>
          <p:nvPr/>
        </p:nvPicPr>
        <p:blipFill>
          <a:blip r:embed="rId3"/>
          <a:stretch>
            <a:fillRect/>
          </a:stretch>
        </p:blipFill>
        <p:spPr>
          <a:xfrm>
            <a:off x="6159335" y="1126957"/>
            <a:ext cx="5551340" cy="1612492"/>
          </a:xfrm>
          <a:prstGeom prst="rect">
            <a:avLst/>
          </a:prstGeom>
        </p:spPr>
      </p:pic>
      <p:sp>
        <p:nvSpPr>
          <p:cNvPr id="10" name="TextBox 9">
            <a:extLst>
              <a:ext uri="{FF2B5EF4-FFF2-40B4-BE49-F238E27FC236}">
                <a16:creationId xmlns:a16="http://schemas.microsoft.com/office/drawing/2014/main" id="{4FCFFE80-0738-4DC8-44FA-FFAA29A38551}"/>
              </a:ext>
            </a:extLst>
          </p:cNvPr>
          <p:cNvSpPr txBox="1"/>
          <p:nvPr/>
        </p:nvSpPr>
        <p:spPr>
          <a:xfrm>
            <a:off x="838200" y="3112623"/>
            <a:ext cx="6097978" cy="3139321"/>
          </a:xfrm>
          <a:prstGeom prst="rect">
            <a:avLst/>
          </a:prstGeom>
          <a:noFill/>
        </p:spPr>
        <p:txBody>
          <a:bodyPr wrap="square">
            <a:spAutoFit/>
          </a:bodyPr>
          <a:lstStyle/>
          <a:p>
            <a:r>
              <a:rPr lang="en-US" b="1" i="1" u="sng" dirty="0"/>
              <a:t>Women and the Glass Cliff? </a:t>
            </a:r>
          </a:p>
          <a:p>
            <a:endParaRPr lang="en-US" dirty="0">
              <a:hlinkClick r:id="rId4"/>
            </a:endParaRPr>
          </a:p>
          <a:p>
            <a:r>
              <a:rPr lang="en-US" dirty="0">
                <a:hlinkClick r:id="rId4"/>
              </a:rPr>
              <a:t>https://www.oracle.com/news/announcement/oracle-appoints-seema-verma-to-lead-oracle-life-sciences-2023-04-20/</a:t>
            </a:r>
            <a:r>
              <a:rPr lang="en-US" dirty="0"/>
              <a:t> </a:t>
            </a:r>
          </a:p>
          <a:p>
            <a:endParaRPr lang="en-US" dirty="0"/>
          </a:p>
          <a:p>
            <a:r>
              <a:rPr lang="en-US" dirty="0">
                <a:hlinkClick r:id="rId5"/>
              </a:rPr>
              <a:t>https://hbr.org/2011/01/how-women-end-up-on-the-glass-cliff</a:t>
            </a:r>
            <a:endParaRPr lang="en-US" dirty="0"/>
          </a:p>
          <a:p>
            <a:endParaRPr lang="en-US" dirty="0"/>
          </a:p>
          <a:p>
            <a:r>
              <a:rPr lang="en-US" dirty="0">
                <a:hlinkClick r:id="rId6"/>
              </a:rPr>
              <a:t>https://www.mckinsey.com/industries/healthcare/our-insights/women-in-healthcare-and-life-sciences-the-ongoing-stress-of-covid-19</a:t>
            </a:r>
            <a:r>
              <a:rPr lang="en-US" dirty="0"/>
              <a:t>  </a:t>
            </a:r>
          </a:p>
        </p:txBody>
      </p:sp>
    </p:spTree>
    <p:extLst>
      <p:ext uri="{BB962C8B-B14F-4D97-AF65-F5344CB8AC3E}">
        <p14:creationId xmlns:p14="http://schemas.microsoft.com/office/powerpoint/2010/main" val="1392812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report&#10;&#10;Description automatically generated">
            <a:extLst>
              <a:ext uri="{FF2B5EF4-FFF2-40B4-BE49-F238E27FC236}">
                <a16:creationId xmlns:a16="http://schemas.microsoft.com/office/drawing/2014/main" id="{ABB561F5-FA0A-9381-6B62-0E05D650FC3F}"/>
              </a:ext>
            </a:extLst>
          </p:cNvPr>
          <p:cNvPicPr>
            <a:picLocks noChangeAspect="1"/>
          </p:cNvPicPr>
          <p:nvPr/>
        </p:nvPicPr>
        <p:blipFill>
          <a:blip r:embed="rId2"/>
          <a:stretch>
            <a:fillRect/>
          </a:stretch>
        </p:blipFill>
        <p:spPr>
          <a:xfrm>
            <a:off x="838199" y="1844730"/>
            <a:ext cx="5621977" cy="4648145"/>
          </a:xfrm>
          <a:prstGeom prst="rect">
            <a:avLst/>
          </a:prstGeom>
        </p:spPr>
      </p:pic>
      <p:sp>
        <p:nvSpPr>
          <p:cNvPr id="6" name="Title 1">
            <a:extLst>
              <a:ext uri="{FF2B5EF4-FFF2-40B4-BE49-F238E27FC236}">
                <a16:creationId xmlns:a16="http://schemas.microsoft.com/office/drawing/2014/main" id="{67F69236-C3BC-14BC-1698-ADBCC253BF66}"/>
              </a:ext>
            </a:extLst>
          </p:cNvPr>
          <p:cNvSpPr>
            <a:spLocks noGrp="1"/>
          </p:cNvSpPr>
          <p:nvPr>
            <p:ph type="title"/>
          </p:nvPr>
        </p:nvSpPr>
        <p:spPr>
          <a:xfrm>
            <a:off x="838200" y="365125"/>
            <a:ext cx="10515600" cy="1325563"/>
          </a:xfrm>
        </p:spPr>
        <p:txBody>
          <a:bodyPr/>
          <a:lstStyle/>
          <a:p>
            <a:r>
              <a:rPr lang="en-US" b="1" dirty="0"/>
              <a:t>Review article // at least </a:t>
            </a:r>
            <a:r>
              <a:rPr lang="en-US" b="1" dirty="0">
                <a:solidFill>
                  <a:srgbClr val="FF0000"/>
                </a:solidFill>
                <a:highlight>
                  <a:srgbClr val="FFFF00"/>
                </a:highlight>
              </a:rPr>
              <a:t>++ 57 coding systems</a:t>
            </a:r>
            <a:r>
              <a:rPr lang="en-US" b="1" dirty="0">
                <a:solidFill>
                  <a:srgbClr val="FF0000"/>
                </a:solidFill>
              </a:rPr>
              <a:t> </a:t>
            </a:r>
            <a:r>
              <a:rPr lang="en-US" b="1" dirty="0"/>
              <a:t>identified in 2018 </a:t>
            </a:r>
            <a:endParaRPr lang="en-US" dirty="0"/>
          </a:p>
        </p:txBody>
      </p:sp>
    </p:spTree>
    <p:extLst>
      <p:ext uri="{BB962C8B-B14F-4D97-AF65-F5344CB8AC3E}">
        <p14:creationId xmlns:p14="http://schemas.microsoft.com/office/powerpoint/2010/main" val="2127585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53FD1F-12CE-7EFA-943D-73BA75883366}"/>
              </a:ext>
            </a:extLst>
          </p:cNvPr>
          <p:cNvSpPr>
            <a:spLocks noGrp="1"/>
          </p:cNvSpPr>
          <p:nvPr>
            <p:ph type="title"/>
          </p:nvPr>
        </p:nvSpPr>
        <p:spPr/>
        <p:txBody>
          <a:bodyPr/>
          <a:lstStyle/>
          <a:p>
            <a:r>
              <a:rPr lang="en-US" b="1" dirty="0"/>
              <a:t>Primary Code Sets </a:t>
            </a:r>
          </a:p>
        </p:txBody>
      </p:sp>
      <p:sp>
        <p:nvSpPr>
          <p:cNvPr id="4" name="Content Placeholder 3">
            <a:extLst>
              <a:ext uri="{FF2B5EF4-FFF2-40B4-BE49-F238E27FC236}">
                <a16:creationId xmlns:a16="http://schemas.microsoft.com/office/drawing/2014/main" id="{EBCD8976-2A61-B212-57E2-558B8FA6B401}"/>
              </a:ext>
            </a:extLst>
          </p:cNvPr>
          <p:cNvSpPr>
            <a:spLocks noGrp="1"/>
          </p:cNvSpPr>
          <p:nvPr>
            <p:ph idx="1"/>
          </p:nvPr>
        </p:nvSpPr>
        <p:spPr/>
        <p:txBody>
          <a:bodyPr>
            <a:normAutofit lnSpcReduction="10000"/>
          </a:bodyPr>
          <a:lstStyle/>
          <a:p>
            <a:r>
              <a:rPr lang="en-US" dirty="0"/>
              <a:t>ICD variations</a:t>
            </a:r>
          </a:p>
          <a:p>
            <a:r>
              <a:rPr lang="en-US" dirty="0"/>
              <a:t>CPT </a:t>
            </a:r>
          </a:p>
          <a:p>
            <a:r>
              <a:rPr lang="en-US" dirty="0"/>
              <a:t>HCPCS </a:t>
            </a:r>
          </a:p>
          <a:p>
            <a:r>
              <a:rPr lang="en-US" dirty="0" err="1"/>
              <a:t>SnowMed</a:t>
            </a:r>
            <a:endParaRPr lang="en-US" dirty="0"/>
          </a:p>
          <a:p>
            <a:r>
              <a:rPr lang="en-US" dirty="0"/>
              <a:t>DRGs</a:t>
            </a:r>
          </a:p>
          <a:p>
            <a:r>
              <a:rPr lang="en-US" dirty="0"/>
              <a:t>NDC </a:t>
            </a:r>
          </a:p>
          <a:p>
            <a:r>
              <a:rPr lang="en-US" dirty="0" err="1"/>
              <a:t>RxNorm</a:t>
            </a:r>
            <a:endParaRPr lang="en-US" dirty="0"/>
          </a:p>
          <a:p>
            <a:r>
              <a:rPr lang="en-US" dirty="0"/>
              <a:t>LOINC</a:t>
            </a:r>
          </a:p>
          <a:p>
            <a:r>
              <a:rPr lang="en-US" dirty="0"/>
              <a:t>NPI</a:t>
            </a:r>
          </a:p>
        </p:txBody>
      </p:sp>
    </p:spTree>
    <p:extLst>
      <p:ext uri="{BB962C8B-B14F-4D97-AF65-F5344CB8AC3E}">
        <p14:creationId xmlns:p14="http://schemas.microsoft.com/office/powerpoint/2010/main" val="2480137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patient&#10;&#10;Description automatically generated">
            <a:extLst>
              <a:ext uri="{FF2B5EF4-FFF2-40B4-BE49-F238E27FC236}">
                <a16:creationId xmlns:a16="http://schemas.microsoft.com/office/drawing/2014/main" id="{46667BD0-10E1-B922-C662-29E9F2290933}"/>
              </a:ext>
            </a:extLst>
          </p:cNvPr>
          <p:cNvPicPr>
            <a:picLocks noChangeAspect="1"/>
          </p:cNvPicPr>
          <p:nvPr/>
        </p:nvPicPr>
        <p:blipFill>
          <a:blip r:embed="rId2"/>
          <a:stretch>
            <a:fillRect/>
          </a:stretch>
        </p:blipFill>
        <p:spPr>
          <a:xfrm>
            <a:off x="1584345" y="93458"/>
            <a:ext cx="8731230" cy="6764542"/>
          </a:xfrm>
          <a:prstGeom prst="rect">
            <a:avLst/>
          </a:prstGeom>
        </p:spPr>
      </p:pic>
    </p:spTree>
    <p:extLst>
      <p:ext uri="{BB962C8B-B14F-4D97-AF65-F5344CB8AC3E}">
        <p14:creationId xmlns:p14="http://schemas.microsoft.com/office/powerpoint/2010/main" val="1976597498"/>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ICD ?"/>
          <p:cNvSpPr txBox="1">
            <a:spLocks noGrp="1"/>
          </p:cNvSpPr>
          <p:nvPr>
            <p:ph type="body" sz="half" idx="1"/>
          </p:nvPr>
        </p:nvSpPr>
        <p:spPr>
          <a:prstGeom prst="rect">
            <a:avLst/>
          </a:prstGeom>
        </p:spPr>
        <p:txBody>
          <a:bodyPr/>
          <a:lstStyle/>
          <a:p>
            <a:r>
              <a:t>ICD ? </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https://www.who.int/standards/classifications/classification-of-diseases"/>
          <p:cNvSpPr txBox="1"/>
          <p:nvPr/>
        </p:nvSpPr>
        <p:spPr>
          <a:xfrm>
            <a:off x="-40128" y="6548188"/>
            <a:ext cx="3446456"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https://www.who.int/standards/classifications/classification-of-diseases</a:t>
            </a:r>
          </a:p>
        </p:txBody>
      </p:sp>
      <p:pic>
        <p:nvPicPr>
          <p:cNvPr id="196" name="Screen Shot 2021-09-15 at 9.41.49 AM.png" descr="Screen Shot 2021-09-15 at 9.41.49 AM.png"/>
          <p:cNvPicPr>
            <a:picLocks noChangeAspect="1"/>
          </p:cNvPicPr>
          <p:nvPr/>
        </p:nvPicPr>
        <p:blipFill>
          <a:blip r:embed="rId2"/>
          <a:stretch>
            <a:fillRect/>
          </a:stretch>
        </p:blipFill>
        <p:spPr>
          <a:xfrm>
            <a:off x="415130" y="491930"/>
            <a:ext cx="9988838" cy="5678934"/>
          </a:xfrm>
          <a:prstGeom prst="rect">
            <a:avLst/>
          </a:prstGeom>
          <a:ln w="12700">
            <a:miter lim="400000"/>
          </a:ln>
        </p:spPr>
      </p:pic>
      <p:sp>
        <p:nvSpPr>
          <p:cNvPr id="197" name="Line"/>
          <p:cNvSpPr/>
          <p:nvPr/>
        </p:nvSpPr>
        <p:spPr>
          <a:xfrm>
            <a:off x="2578638" y="2298918"/>
            <a:ext cx="6539942" cy="1"/>
          </a:xfrm>
          <a:prstGeom prst="line">
            <a:avLst/>
          </a:prstGeom>
          <a:ln w="127000">
            <a:solidFill>
              <a:schemeClr val="accent6"/>
            </a:solidFill>
            <a:miter lim="400000"/>
          </a:ln>
        </p:spPr>
        <p:txBody>
          <a:bodyPr lIns="25400" tIns="25400" rIns="25400" bIns="25400" anchor="ctr"/>
          <a:lstStyle/>
          <a:p>
            <a:endParaRPr sz="900"/>
          </a:p>
        </p:txBody>
      </p:sp>
      <p:sp>
        <p:nvSpPr>
          <p:cNvPr id="198" name="International Classification of Diseases (ICD)"/>
          <p:cNvSpPr txBox="1"/>
          <p:nvPr/>
        </p:nvSpPr>
        <p:spPr>
          <a:xfrm>
            <a:off x="659366" y="287975"/>
            <a:ext cx="2168863"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1"/>
            </a:lvl1pPr>
          </a:lstStyle>
          <a:p>
            <a:r>
              <a:rPr sz="900"/>
              <a:t>International Classification of Diseases (ICD)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ICD-9 CM/PCS versus ICD9…"/>
          <p:cNvSpPr txBox="1"/>
          <p:nvPr/>
        </p:nvSpPr>
        <p:spPr>
          <a:xfrm>
            <a:off x="1139092" y="841476"/>
            <a:ext cx="9913816" cy="36110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p>
            <a:pPr>
              <a:lnSpc>
                <a:spcPct val="80000"/>
              </a:lnSpc>
              <a:defRPr sz="8500" b="1" spc="-170"/>
            </a:pPr>
            <a:r>
              <a:rPr sz="4250"/>
              <a:t>ICD-9 </a:t>
            </a:r>
            <a:r>
              <a:rPr sz="4250">
                <a:solidFill>
                  <a:schemeClr val="accent6"/>
                </a:solidFill>
              </a:rPr>
              <a:t>CM/PCS </a:t>
            </a:r>
            <a:r>
              <a:rPr sz="4250"/>
              <a:t>versus ICD9</a:t>
            </a:r>
          </a:p>
          <a:p>
            <a:pPr>
              <a:lnSpc>
                <a:spcPct val="80000"/>
              </a:lnSpc>
              <a:defRPr sz="8500" b="1" spc="-170"/>
            </a:pPr>
            <a:r>
              <a:rPr sz="4250"/>
              <a:t>ICD-10 </a:t>
            </a:r>
            <a:r>
              <a:rPr sz="4250">
                <a:solidFill>
                  <a:schemeClr val="accent6"/>
                </a:solidFill>
              </a:rPr>
              <a:t>CM/PCS </a:t>
            </a:r>
            <a:r>
              <a:rPr sz="4250"/>
              <a:t>versus ICD10</a:t>
            </a:r>
          </a:p>
          <a:p>
            <a:pPr>
              <a:lnSpc>
                <a:spcPct val="80000"/>
              </a:lnSpc>
              <a:defRPr sz="8500" b="1" spc="-170"/>
            </a:pPr>
            <a:r>
              <a:rPr sz="4250"/>
              <a:t>ICD-11 </a:t>
            </a:r>
            <a:r>
              <a:rPr sz="4250">
                <a:solidFill>
                  <a:schemeClr val="accent6"/>
                </a:solidFill>
              </a:rPr>
              <a:t>CM/PCS </a:t>
            </a:r>
            <a:r>
              <a:rPr sz="4250"/>
              <a:t>versus ICD11</a:t>
            </a:r>
          </a:p>
        </p:txBody>
      </p:sp>
      <p:sp>
        <p:nvSpPr>
          <p:cNvPr id="201" name="ICD-10-CM…"/>
          <p:cNvSpPr txBox="1"/>
          <p:nvPr/>
        </p:nvSpPr>
        <p:spPr>
          <a:xfrm>
            <a:off x="6339790" y="4167541"/>
            <a:ext cx="2332370" cy="1634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nSpc>
                <a:spcPct val="80000"/>
              </a:lnSpc>
              <a:defRPr sz="8500" b="1" spc="-170"/>
            </a:pPr>
            <a:r>
              <a:rPr sz="4250"/>
              <a:t>ICD-10-</a:t>
            </a:r>
            <a:r>
              <a:rPr sz="4250">
                <a:solidFill>
                  <a:schemeClr val="accent6"/>
                </a:solidFill>
              </a:rPr>
              <a:t>CM</a:t>
            </a:r>
          </a:p>
          <a:p>
            <a:pPr>
              <a:lnSpc>
                <a:spcPct val="80000"/>
              </a:lnSpc>
              <a:defRPr sz="8500" b="1" spc="-170"/>
            </a:pPr>
            <a:r>
              <a:rPr sz="4250"/>
              <a:t>ICD-10-</a:t>
            </a:r>
            <a:r>
              <a:rPr sz="4250">
                <a:solidFill>
                  <a:schemeClr val="accent2">
                    <a:hueOff val="-202083"/>
                    <a:satOff val="17755"/>
                    <a:lumOff val="-16089"/>
                  </a:schemeClr>
                </a:solidFill>
              </a:rPr>
              <a:t>PCS</a:t>
            </a:r>
          </a:p>
          <a:p>
            <a:pPr>
              <a:lnSpc>
                <a:spcPct val="80000"/>
              </a:lnSpc>
              <a:defRPr sz="8500" b="1" spc="-170"/>
            </a:pPr>
            <a:endParaRPr sz="4250">
              <a:solidFill>
                <a:schemeClr val="accent2">
                  <a:hueOff val="-202083"/>
                  <a:satOff val="17755"/>
                  <a:lumOff val="-16089"/>
                </a:schemeClr>
              </a:solidFill>
            </a:endParaRPr>
          </a:p>
        </p:txBody>
      </p:sp>
      <p:sp>
        <p:nvSpPr>
          <p:cNvPr id="202" name="ICD-9-CM…"/>
          <p:cNvSpPr txBox="1"/>
          <p:nvPr/>
        </p:nvSpPr>
        <p:spPr>
          <a:xfrm>
            <a:off x="2246235" y="3893732"/>
            <a:ext cx="2078454" cy="11108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nSpc>
                <a:spcPct val="80000"/>
              </a:lnSpc>
              <a:defRPr sz="8500" b="1" spc="-170"/>
            </a:pPr>
            <a:r>
              <a:rPr sz="4250"/>
              <a:t>ICD-9-</a:t>
            </a:r>
            <a:r>
              <a:rPr sz="4250">
                <a:solidFill>
                  <a:schemeClr val="accent6"/>
                </a:solidFill>
              </a:rPr>
              <a:t>CM</a:t>
            </a:r>
          </a:p>
          <a:p>
            <a:pPr>
              <a:lnSpc>
                <a:spcPct val="80000"/>
              </a:lnSpc>
              <a:defRPr sz="8500" b="1" spc="-170"/>
            </a:pPr>
            <a:r>
              <a:rPr sz="4250"/>
              <a:t>ICD-9-</a:t>
            </a:r>
            <a:r>
              <a:rPr sz="4250">
                <a:solidFill>
                  <a:schemeClr val="accent2">
                    <a:hueOff val="-202083"/>
                    <a:satOff val="17755"/>
                    <a:lumOff val="-16089"/>
                  </a:schemeClr>
                </a:solidFill>
              </a:rPr>
              <a:t>PCS</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ICD-{X} versus ICD-{X} CM/PCS"/>
          <p:cNvSpPr txBox="1">
            <a:spLocks noGrp="1"/>
          </p:cNvSpPr>
          <p:nvPr>
            <p:ph type="body" sz="half" idx="1"/>
          </p:nvPr>
        </p:nvSpPr>
        <p:spPr>
          <a:prstGeom prst="rect">
            <a:avLst/>
          </a:prstGeom>
        </p:spPr>
        <p:txBody>
          <a:bodyPr/>
          <a:lstStyle/>
          <a:p>
            <a:r>
              <a:rPr b="1">
                <a:solidFill>
                  <a:schemeClr val="accent5"/>
                </a:solidFill>
                <a:latin typeface="+mn-lt"/>
                <a:ea typeface="+mn-ea"/>
                <a:cs typeface="+mn-cs"/>
                <a:sym typeface="Helvetica Neue"/>
              </a:rPr>
              <a:t>ICD-{X}</a:t>
            </a:r>
            <a:r>
              <a:t> versus</a:t>
            </a:r>
            <a:r>
              <a:rPr b="1">
                <a:latin typeface="+mn-lt"/>
                <a:ea typeface="+mn-ea"/>
                <a:cs typeface="+mn-cs"/>
                <a:sym typeface="Helvetica Neue"/>
              </a:rPr>
              <a:t> </a:t>
            </a:r>
            <a:r>
              <a:rPr>
                <a:solidFill>
                  <a:schemeClr val="accent6">
                    <a:satOff val="-20754"/>
                    <a:lumOff val="-16738"/>
                  </a:schemeClr>
                </a:solidFill>
              </a:rPr>
              <a:t>ICD-{X} CM/PCS</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ICD-10/11 WHO"/>
          <p:cNvSpPr txBox="1">
            <a:spLocks noGrp="1"/>
          </p:cNvSpPr>
          <p:nvPr>
            <p:ph type="body" sz="half" idx="1"/>
          </p:nvPr>
        </p:nvSpPr>
        <p:spPr>
          <a:prstGeom prst="rect">
            <a:avLst/>
          </a:prstGeom>
        </p:spPr>
        <p:txBody>
          <a:bodyPr/>
          <a:lstStyle/>
          <a:p>
            <a:r>
              <a:t>ICD-10/11 </a:t>
            </a:r>
            <a:r>
              <a:rPr b="1">
                <a:latin typeface="+mn-lt"/>
                <a:ea typeface="+mn-ea"/>
                <a:cs typeface="+mn-cs"/>
                <a:sym typeface="Helvetica Neue"/>
              </a:rPr>
              <a:t>WHO</a:t>
            </a:r>
          </a:p>
        </p:txBody>
      </p:sp>
      <p:sp>
        <p:nvSpPr>
          <p:cNvPr id="207" name="https://icd.who.int/browse10/2019/en"/>
          <p:cNvSpPr txBox="1"/>
          <p:nvPr/>
        </p:nvSpPr>
        <p:spPr>
          <a:xfrm>
            <a:off x="998572" y="3685858"/>
            <a:ext cx="5818388"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2800" u="sng">
                <a:hlinkClick r:id="rId2"/>
              </a:rPr>
              <a:t>https://icd.who.int/browse10/2019/en</a:t>
            </a:r>
            <a:r>
              <a:rPr sz="2800"/>
              <a:t> </a:t>
            </a:r>
          </a:p>
        </p:txBody>
      </p:sp>
      <p:sp>
        <p:nvSpPr>
          <p:cNvPr id="208" name="https://www.health.gov.za/icd-10-master-industry-table/"/>
          <p:cNvSpPr txBox="1"/>
          <p:nvPr/>
        </p:nvSpPr>
        <p:spPr>
          <a:xfrm>
            <a:off x="1043393" y="4331322"/>
            <a:ext cx="8726684"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b="1"/>
            </a:pPr>
            <a:r>
              <a:rPr sz="2800" u="sng">
                <a:hlinkClick r:id="rId3"/>
              </a:rPr>
              <a:t>https://www.health.gov.za/icd-10-master-industry-table/</a:t>
            </a:r>
            <a:r>
              <a:rPr sz="2800"/>
              <a:t> </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The ICD-10-CM (International Classification of Diseases, Tenth Revision, Clinical Modification) is a system used by physicians and other healthcare providers to classify and code all diagnoses, symptoms and procedures recorded in conjunction with hospita"/>
          <p:cNvSpPr txBox="1"/>
          <p:nvPr/>
        </p:nvSpPr>
        <p:spPr>
          <a:xfrm>
            <a:off x="204639" y="1005097"/>
            <a:ext cx="11782723" cy="27443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defTabSz="228600">
              <a:defRPr sz="5000">
                <a:solidFill>
                  <a:srgbClr val="6C6C6C"/>
                </a:solidFill>
                <a:latin typeface="Arial"/>
                <a:ea typeface="Arial"/>
                <a:cs typeface="Arial"/>
                <a:sym typeface="Arial"/>
              </a:defRPr>
            </a:pPr>
            <a:r>
              <a:rPr sz="2500"/>
              <a:t>The ICD-10-CM (International Classification of Diseases, Tenth Revision, </a:t>
            </a:r>
            <a:r>
              <a:rPr sz="2500" b="1">
                <a:solidFill>
                  <a:schemeClr val="accent3">
                    <a:hueOff val="914338"/>
                    <a:satOff val="31515"/>
                    <a:lumOff val="-30790"/>
                  </a:schemeClr>
                </a:solidFill>
              </a:rPr>
              <a:t>Clinical Modification</a:t>
            </a:r>
            <a:r>
              <a:rPr sz="2500"/>
              <a:t>) is a system used by physicians and other healthcare providers to classify and code all diagnoses, symptoms and procedures recorded in conjunction with hospital care in the </a:t>
            </a:r>
            <a:r>
              <a:rPr sz="2500" b="1">
                <a:solidFill>
                  <a:schemeClr val="accent6">
                    <a:satOff val="-20754"/>
                    <a:lumOff val="-16738"/>
                  </a:schemeClr>
                </a:solidFill>
              </a:rPr>
              <a:t>United States</a:t>
            </a:r>
            <a:r>
              <a:rPr sz="2500"/>
              <a:t>. It provides a level of detail that is necessary for diagnostic specificity and morbidity classification in the U.S</a:t>
            </a:r>
          </a:p>
          <a:p>
            <a:pPr defTabSz="228600">
              <a:defRPr sz="5000">
                <a:solidFill>
                  <a:srgbClr val="6C6C6C"/>
                </a:solidFill>
                <a:latin typeface="Arial"/>
                <a:ea typeface="Arial"/>
                <a:cs typeface="Arial"/>
                <a:sym typeface="Arial"/>
              </a:defRPr>
            </a:pPr>
            <a:endParaRPr sz="2500"/>
          </a:p>
          <a:p>
            <a:pPr defTabSz="228600">
              <a:defRPr sz="5000">
                <a:solidFill>
                  <a:srgbClr val="6C6C6C"/>
                </a:solidFill>
                <a:latin typeface="Arial"/>
                <a:ea typeface="Arial"/>
                <a:cs typeface="Arial"/>
                <a:sym typeface="Arial"/>
              </a:defRPr>
            </a:pPr>
            <a:r>
              <a:rPr sz="2500"/>
              <a:t>Developed by the </a:t>
            </a:r>
            <a:r>
              <a:rPr sz="2500" b="1" i="1" u="sng"/>
              <a:t>Centers for Medicare and Medicaid Services (CMS)</a:t>
            </a:r>
          </a:p>
        </p:txBody>
      </p:sp>
      <p:sp>
        <p:nvSpPr>
          <p:cNvPr id="211" name="Importance of ICD-10-CM codes…"/>
          <p:cNvSpPr txBox="1"/>
          <p:nvPr/>
        </p:nvSpPr>
        <p:spPr>
          <a:xfrm>
            <a:off x="203289" y="3785078"/>
            <a:ext cx="10506203" cy="24293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defTabSz="228600">
              <a:lnSpc>
                <a:spcPts val="4200"/>
              </a:lnSpc>
              <a:defRPr sz="5000" b="1">
                <a:solidFill>
                  <a:srgbClr val="323232"/>
                </a:solidFill>
                <a:latin typeface="Arial"/>
                <a:ea typeface="Arial"/>
                <a:cs typeface="Arial"/>
                <a:sym typeface="Arial"/>
              </a:defRPr>
            </a:pPr>
            <a:r>
              <a:rPr sz="2500"/>
              <a:t>Importance of ICD-10-CM codes</a:t>
            </a:r>
          </a:p>
          <a:p>
            <a:pPr defTabSz="228600">
              <a:lnSpc>
                <a:spcPts val="4500"/>
              </a:lnSpc>
              <a:spcBef>
                <a:spcPts val="1350"/>
              </a:spcBef>
              <a:defRPr sz="5000">
                <a:solidFill>
                  <a:srgbClr val="6C6C6C"/>
                </a:solidFill>
                <a:latin typeface="Arial"/>
                <a:ea typeface="Arial"/>
                <a:cs typeface="Arial"/>
                <a:sym typeface="Arial"/>
              </a:defRPr>
            </a:pPr>
            <a:r>
              <a:rPr sz="2500"/>
              <a:t>ICD-10-CM codes are important because they are more granular than </a:t>
            </a:r>
            <a:r>
              <a:rPr sz="2500" u="sng">
                <a:solidFill>
                  <a:srgbClr val="00B3AC"/>
                </a:solidFill>
                <a:hlinkClick r:id="rId2"/>
              </a:rPr>
              <a:t>ICD-10</a:t>
            </a:r>
            <a:r>
              <a:rPr sz="2500"/>
              <a:t> codes and can provide more information about the severity of a patient's condition.</a:t>
            </a:r>
          </a:p>
        </p:txBody>
      </p:sp>
      <p:sp>
        <p:nvSpPr>
          <p:cNvPr id="212" name="https://www.cms.gov/medicare/coding/icd10"/>
          <p:cNvSpPr txBox="1"/>
          <p:nvPr/>
        </p:nvSpPr>
        <p:spPr>
          <a:xfrm>
            <a:off x="272964" y="6120511"/>
            <a:ext cx="2210542"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https://www.cms.gov/medicare/coding/icd10</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 name="Image" descr="Image"/>
          <p:cNvPicPr>
            <a:picLocks noChangeAspect="1"/>
          </p:cNvPicPr>
          <p:nvPr/>
        </p:nvPicPr>
        <p:blipFill>
          <a:blip r:embed="rId2"/>
          <a:stretch>
            <a:fillRect/>
          </a:stretch>
        </p:blipFill>
        <p:spPr>
          <a:xfrm>
            <a:off x="1154789" y="2056426"/>
            <a:ext cx="9624992" cy="3619316"/>
          </a:xfrm>
          <a:prstGeom prst="rect">
            <a:avLst/>
          </a:prstGeom>
          <a:ln w="12700">
            <a:miter lim="400000"/>
          </a:ln>
        </p:spPr>
      </p:pic>
      <p:sp>
        <p:nvSpPr>
          <p:cNvPr id="215" name="ICD-10-CM"/>
          <p:cNvSpPr txBox="1">
            <a:spLocks noGrp="1"/>
          </p:cNvSpPr>
          <p:nvPr>
            <p:ph type="title" idx="4294967295"/>
          </p:nvPr>
        </p:nvSpPr>
        <p:spPr>
          <a:xfrm>
            <a:off x="603250" y="539750"/>
            <a:ext cx="10985500" cy="717475"/>
          </a:xfrm>
          <a:prstGeom prst="rect">
            <a:avLst/>
          </a:prstGeom>
        </p:spPr>
        <p:txBody>
          <a:bodyPr/>
          <a:lstStyle/>
          <a:p>
            <a:r>
              <a:t>ICD-10-CM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3BBDB-2F33-7B3E-6326-4A6D14217631}"/>
              </a:ext>
            </a:extLst>
          </p:cNvPr>
          <p:cNvSpPr>
            <a:spLocks noGrp="1"/>
          </p:cNvSpPr>
          <p:nvPr>
            <p:ph type="title"/>
          </p:nvPr>
        </p:nvSpPr>
        <p:spPr/>
        <p:txBody>
          <a:bodyPr/>
          <a:lstStyle/>
          <a:p>
            <a:r>
              <a:rPr lang="en-US" b="1" dirty="0"/>
              <a:t>Main Sources </a:t>
            </a:r>
            <a:r>
              <a:rPr lang="en-US" dirty="0"/>
              <a:t>of Health Data</a:t>
            </a:r>
          </a:p>
        </p:txBody>
      </p:sp>
      <p:sp>
        <p:nvSpPr>
          <p:cNvPr id="3" name="Content Placeholder 2">
            <a:extLst>
              <a:ext uri="{FF2B5EF4-FFF2-40B4-BE49-F238E27FC236}">
                <a16:creationId xmlns:a16="http://schemas.microsoft.com/office/drawing/2014/main" id="{6F1B1279-B346-6C8B-09F1-11BCE2B742E8}"/>
              </a:ext>
            </a:extLst>
          </p:cNvPr>
          <p:cNvSpPr>
            <a:spLocks noGrp="1"/>
          </p:cNvSpPr>
          <p:nvPr>
            <p:ph idx="1"/>
          </p:nvPr>
        </p:nvSpPr>
        <p:spPr>
          <a:xfrm>
            <a:off x="446314" y="1766529"/>
            <a:ext cx="10515600" cy="4351338"/>
          </a:xfrm>
        </p:spPr>
        <p:txBody>
          <a:bodyPr>
            <a:normAutofit fontScale="92500" lnSpcReduction="10000"/>
          </a:bodyPr>
          <a:lstStyle/>
          <a:p>
            <a:r>
              <a:rPr lang="en-US" dirty="0"/>
              <a:t>Primary</a:t>
            </a:r>
          </a:p>
          <a:p>
            <a:pPr lvl="1"/>
            <a:r>
              <a:rPr lang="en-US" dirty="0"/>
              <a:t>EMR / EHR </a:t>
            </a:r>
          </a:p>
          <a:p>
            <a:pPr lvl="1"/>
            <a:r>
              <a:rPr lang="en-US" dirty="0"/>
              <a:t>PHRs </a:t>
            </a:r>
          </a:p>
          <a:p>
            <a:pPr lvl="1"/>
            <a:r>
              <a:rPr lang="en-US" dirty="0"/>
              <a:t>PBMs</a:t>
            </a:r>
          </a:p>
          <a:p>
            <a:pPr lvl="1"/>
            <a:r>
              <a:rPr lang="en-US" dirty="0"/>
              <a:t>RIS/LIS </a:t>
            </a:r>
          </a:p>
          <a:p>
            <a:pPr lvl="1"/>
            <a:r>
              <a:rPr lang="en-US" dirty="0"/>
              <a:t>RCMs</a:t>
            </a:r>
          </a:p>
          <a:p>
            <a:pPr marL="0" indent="0">
              <a:buNone/>
            </a:pPr>
            <a:endParaRPr lang="en-US" dirty="0"/>
          </a:p>
          <a:p>
            <a:r>
              <a:rPr lang="en-US" dirty="0"/>
              <a:t>Secondary </a:t>
            </a:r>
          </a:p>
          <a:p>
            <a:pPr lvl="1"/>
            <a:r>
              <a:rPr lang="en-US" dirty="0"/>
              <a:t>HIE </a:t>
            </a:r>
          </a:p>
          <a:p>
            <a:pPr lvl="1"/>
            <a:r>
              <a:rPr lang="en-US" dirty="0"/>
              <a:t>Government (CMS, CDC) </a:t>
            </a:r>
          </a:p>
          <a:p>
            <a:pPr lvl="1"/>
            <a:r>
              <a:rPr lang="en-US" dirty="0"/>
              <a:t>Patient/disease registries </a:t>
            </a:r>
          </a:p>
          <a:p>
            <a:pPr lvl="1"/>
            <a:r>
              <a:rPr lang="en-US" dirty="0"/>
              <a:t>Clinical Trial registries </a:t>
            </a:r>
          </a:p>
          <a:p>
            <a:endParaRPr lang="en-US" dirty="0"/>
          </a:p>
        </p:txBody>
      </p:sp>
      <p:pic>
        <p:nvPicPr>
          <p:cNvPr id="5" name="Picture 4" descr="A diagram of a medical procedure&#10;&#10;Description automatically generated">
            <a:extLst>
              <a:ext uri="{FF2B5EF4-FFF2-40B4-BE49-F238E27FC236}">
                <a16:creationId xmlns:a16="http://schemas.microsoft.com/office/drawing/2014/main" id="{99D4247A-E23F-C826-1593-3DB5EFD4BD88}"/>
              </a:ext>
            </a:extLst>
          </p:cNvPr>
          <p:cNvPicPr>
            <a:picLocks noChangeAspect="1"/>
          </p:cNvPicPr>
          <p:nvPr/>
        </p:nvPicPr>
        <p:blipFill>
          <a:blip r:embed="rId2"/>
          <a:stretch>
            <a:fillRect/>
          </a:stretch>
        </p:blipFill>
        <p:spPr>
          <a:xfrm>
            <a:off x="4534291" y="2054431"/>
            <a:ext cx="7211395" cy="3395408"/>
          </a:xfrm>
          <a:prstGeom prst="rect">
            <a:avLst/>
          </a:prstGeom>
        </p:spPr>
      </p:pic>
    </p:spTree>
    <p:extLst>
      <p:ext uri="{BB962C8B-B14F-4D97-AF65-F5344CB8AC3E}">
        <p14:creationId xmlns:p14="http://schemas.microsoft.com/office/powerpoint/2010/main" val="36990853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https://icd.codes/icd10cm"/>
          <p:cNvSpPr txBox="1"/>
          <p:nvPr/>
        </p:nvSpPr>
        <p:spPr>
          <a:xfrm>
            <a:off x="317827" y="2941687"/>
            <a:ext cx="3743534" cy="9746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r>
              <a:rPr sz="3000" u="sng">
                <a:hlinkClick r:id="rId2"/>
              </a:rPr>
              <a:t>https://icd.codes/icd10cm</a:t>
            </a:r>
            <a:r>
              <a:rPr sz="3000"/>
              <a:t> </a:t>
            </a:r>
          </a:p>
        </p:txBody>
      </p:sp>
      <p:pic>
        <p:nvPicPr>
          <p:cNvPr id="218" name="Screen Shot 2021-09-15 at 4.17.02 PM.png" descr="Screen Shot 2021-09-15 at 4.17.02 PM.png"/>
          <p:cNvPicPr>
            <a:picLocks noChangeAspect="1"/>
          </p:cNvPicPr>
          <p:nvPr/>
        </p:nvPicPr>
        <p:blipFill>
          <a:blip r:embed="rId3"/>
          <a:stretch>
            <a:fillRect/>
          </a:stretch>
        </p:blipFill>
        <p:spPr>
          <a:xfrm>
            <a:off x="4407865" y="-1336"/>
            <a:ext cx="6510399" cy="6650307"/>
          </a:xfrm>
          <a:prstGeom prst="rect">
            <a:avLst/>
          </a:prstGeom>
          <a:ln w="12700">
            <a:miter lim="400000"/>
          </a:ln>
        </p:spPr>
      </p:pic>
      <p:pic>
        <p:nvPicPr>
          <p:cNvPr id="219" name="Screen Shot 2021-09-15 at 6.51.00 PM.png" descr="Screen Shot 2021-09-15 at 6.51.00 PM.png"/>
          <p:cNvPicPr>
            <a:picLocks noChangeAspect="1"/>
          </p:cNvPicPr>
          <p:nvPr/>
        </p:nvPicPr>
        <p:blipFill>
          <a:blip r:embed="rId4"/>
          <a:stretch>
            <a:fillRect/>
          </a:stretch>
        </p:blipFill>
        <p:spPr>
          <a:xfrm>
            <a:off x="8154310" y="127597"/>
            <a:ext cx="2952751" cy="5270501"/>
          </a:xfrm>
          <a:prstGeom prst="rect">
            <a:avLst/>
          </a:prstGeom>
          <a:ln w="12700">
            <a:miter lim="400000"/>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1" name="Image" descr="Image"/>
          <p:cNvPicPr>
            <a:picLocks noChangeAspect="1"/>
          </p:cNvPicPr>
          <p:nvPr/>
        </p:nvPicPr>
        <p:blipFill>
          <a:blip r:embed="rId2"/>
          <a:stretch>
            <a:fillRect/>
          </a:stretch>
        </p:blipFill>
        <p:spPr>
          <a:xfrm>
            <a:off x="2873963" y="148334"/>
            <a:ext cx="6444074" cy="6213414"/>
          </a:xfrm>
          <a:prstGeom prst="rect">
            <a:avLst/>
          </a:prstGeom>
          <a:ln w="12700">
            <a:miter lim="400000"/>
          </a:ln>
        </p:spPr>
      </p:pic>
      <p:sp>
        <p:nvSpPr>
          <p:cNvPr id="222" name="https://www.policymed.com/2014/10/icd-10-hhs-officially-delays-compliance-deadline-to-october-1-2015-stakeholders-advise-doctors-to-us.html"/>
          <p:cNvSpPr txBox="1"/>
          <p:nvPr/>
        </p:nvSpPr>
        <p:spPr>
          <a:xfrm>
            <a:off x="178315" y="6528935"/>
            <a:ext cx="11119967"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900"/>
            </a:lvl1pPr>
          </a:lstStyle>
          <a:p>
            <a:r>
              <a:rPr sz="1450"/>
              <a:t>https://www.policymed.com/2014/10/icd-10-hhs-officially-delays-compliance-deadline-to-october-1-2015-stakeholders-advise-doctors-to-us.html</a:t>
            </a:r>
          </a:p>
        </p:txBody>
      </p:sp>
      <p:sp>
        <p:nvSpPr>
          <p:cNvPr id="223" name="Rounded Rectangle"/>
          <p:cNvSpPr/>
          <p:nvPr/>
        </p:nvSpPr>
        <p:spPr>
          <a:xfrm>
            <a:off x="2589262" y="1854884"/>
            <a:ext cx="7248773" cy="2376933"/>
          </a:xfrm>
          <a:prstGeom prst="roundRect">
            <a:avLst>
              <a:gd name="adj" fmla="val 4007"/>
            </a:avLst>
          </a:prstGeom>
          <a:ln w="101600">
            <a:solidFill>
              <a:schemeClr val="accent6"/>
            </a:solidFill>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24" name="Rounded Rectangle"/>
          <p:cNvSpPr/>
          <p:nvPr/>
        </p:nvSpPr>
        <p:spPr>
          <a:xfrm>
            <a:off x="2925939" y="1139829"/>
            <a:ext cx="6467123" cy="424142"/>
          </a:xfrm>
          <a:prstGeom prst="roundRect">
            <a:avLst>
              <a:gd name="adj" fmla="val 22457"/>
            </a:avLst>
          </a:prstGeom>
          <a:ln w="101600">
            <a:solidFill>
              <a:schemeClr val="accent6"/>
            </a:solidFill>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 name="Image" descr="Image"/>
          <p:cNvPicPr>
            <a:picLocks noChangeAspect="1"/>
          </p:cNvPicPr>
          <p:nvPr/>
        </p:nvPicPr>
        <p:blipFill>
          <a:blip r:embed="rId2"/>
          <a:stretch>
            <a:fillRect/>
          </a:stretch>
        </p:blipFill>
        <p:spPr>
          <a:xfrm>
            <a:off x="1502077" y="-27378"/>
            <a:ext cx="9868536" cy="6513233"/>
          </a:xfrm>
          <a:prstGeom prst="rect">
            <a:avLst/>
          </a:prstGeom>
          <a:ln w="12700">
            <a:miter lim="400000"/>
          </a:ln>
        </p:spPr>
      </p:pic>
      <p:sp>
        <p:nvSpPr>
          <p:cNvPr id="227" name="https://www.americanmedicalcoding.com/new-z-codes-icd-10-v-codes-icd-9/"/>
          <p:cNvSpPr txBox="1"/>
          <p:nvPr/>
        </p:nvSpPr>
        <p:spPr>
          <a:xfrm>
            <a:off x="719099" y="6366371"/>
            <a:ext cx="3698128"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https://www.americanmedicalcoding.com/new-z-codes-icd-10-v-codes-icd-9/</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https://www.cms.gov/Medicare/Coding/ICD10/2019-ICD-10-CM"/>
          <p:cNvSpPr txBox="1">
            <a:spLocks noGrp="1"/>
          </p:cNvSpPr>
          <p:nvPr>
            <p:ph type="body" idx="13"/>
          </p:nvPr>
        </p:nvSpPr>
        <p:spPr>
          <a:xfrm>
            <a:off x="921860" y="3091017"/>
            <a:ext cx="10100026" cy="31849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p>
            <a:r>
              <a:rPr u="sng">
                <a:hlinkClick r:id="rId2"/>
              </a:rPr>
              <a:t>https://www.cms.gov/Medicare/Coding/ICD10/2019-ICD-10-CM</a:t>
            </a:r>
            <a:r>
              <a:t> </a:t>
            </a:r>
          </a:p>
        </p:txBody>
      </p:sp>
      <p:sp>
        <p:nvSpPr>
          <p:cNvPr id="230" name="ICD - CMS"/>
          <p:cNvSpPr txBox="1">
            <a:spLocks noGrp="1"/>
          </p:cNvSpPr>
          <p:nvPr>
            <p:ph type="body" sz="half" idx="1"/>
          </p:nvPr>
        </p:nvSpPr>
        <p:spPr>
          <a:xfrm>
            <a:off x="876961" y="2122996"/>
            <a:ext cx="10438077" cy="644048"/>
          </a:xfrm>
          <a:prstGeom prst="rect">
            <a:avLst/>
          </a:prstGeom>
        </p:spPr>
        <p:txBody>
          <a:bodyPr>
            <a:normAutofit lnSpcReduction="10000"/>
          </a:bodyPr>
          <a:lstStyle/>
          <a:p>
            <a:r>
              <a:rPr dirty="0"/>
              <a:t>ICD - CMS </a:t>
            </a:r>
          </a:p>
        </p:txBody>
      </p:sp>
      <p:sp>
        <p:nvSpPr>
          <p:cNvPr id="231" name="Updated codes sets may be obtained free of charge at the following websites:…"/>
          <p:cNvSpPr txBox="1"/>
          <p:nvPr/>
        </p:nvSpPr>
        <p:spPr>
          <a:xfrm>
            <a:off x="972275" y="3550109"/>
            <a:ext cx="10767371" cy="12721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defTabSz="228600">
              <a:spcBef>
                <a:spcPts val="750"/>
              </a:spcBef>
              <a:defRPr sz="2580">
                <a:latin typeface="Arial"/>
                <a:ea typeface="Arial"/>
                <a:cs typeface="Arial"/>
                <a:sym typeface="Arial"/>
              </a:defRPr>
            </a:pPr>
            <a:r>
              <a:rPr sz="2400" dirty="0"/>
              <a:t>Updated </a:t>
            </a:r>
            <a:r>
              <a:rPr sz="2800" dirty="0"/>
              <a:t>codes</a:t>
            </a:r>
            <a:r>
              <a:rPr sz="2400" dirty="0"/>
              <a:t> sets may be obtained free of charge at the following websites:</a:t>
            </a:r>
          </a:p>
          <a:p>
            <a:pPr marL="228600" indent="-158750" defTabSz="228600">
              <a:spcBef>
                <a:spcPts val="200"/>
              </a:spcBef>
              <a:buClr>
                <a:srgbClr val="000000"/>
              </a:buClr>
              <a:buSzPct val="123000"/>
              <a:buFont typeface="Arial"/>
              <a:buChar char="•"/>
              <a:defRPr sz="2580" u="sng">
                <a:solidFill>
                  <a:srgbClr val="006699"/>
                </a:solidFill>
                <a:latin typeface="Arial"/>
                <a:ea typeface="Arial"/>
                <a:cs typeface="Arial"/>
                <a:sym typeface="Arial"/>
              </a:defRPr>
            </a:pPr>
            <a:r>
              <a:rPr sz="2400" dirty="0">
                <a:solidFill>
                  <a:srgbClr val="000000"/>
                </a:solidFill>
              </a:rPr>
              <a:t>2022 ICD-10-CM: </a:t>
            </a:r>
            <a:r>
              <a:rPr sz="2400" dirty="0">
                <a:hlinkClick r:id="rId3"/>
              </a:rPr>
              <a:t>/Medicare/Coding/ICD10/2022-ICD-10-CM</a:t>
            </a:r>
            <a:endParaRPr sz="2400" dirty="0">
              <a:solidFill>
                <a:srgbClr val="000000"/>
              </a:solidFill>
            </a:endParaRPr>
          </a:p>
          <a:p>
            <a:pPr marL="228600" indent="-158750" defTabSz="228600">
              <a:spcBef>
                <a:spcPts val="200"/>
              </a:spcBef>
              <a:buClr>
                <a:srgbClr val="000000"/>
              </a:buClr>
              <a:buSzPct val="123000"/>
              <a:buFont typeface="Arial"/>
              <a:buChar char="•"/>
              <a:defRPr sz="2580" u="sng">
                <a:solidFill>
                  <a:srgbClr val="006699"/>
                </a:solidFill>
                <a:latin typeface="Arial"/>
                <a:ea typeface="Arial"/>
                <a:cs typeface="Arial"/>
                <a:sym typeface="Arial"/>
              </a:defRPr>
            </a:pPr>
            <a:r>
              <a:rPr sz="2400" dirty="0">
                <a:solidFill>
                  <a:srgbClr val="000000"/>
                </a:solidFill>
              </a:rPr>
              <a:t>2022 ICD-10-PCS: </a:t>
            </a:r>
            <a:r>
              <a:rPr sz="2400" dirty="0">
                <a:hlinkClick r:id="rId4"/>
              </a:rPr>
              <a:t>/Medicare/Coding/ICD10/2022-ICD-10-PCS</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ICD-{X} CM versus ICD-{X} PCS"/>
          <p:cNvSpPr txBox="1">
            <a:spLocks noGrp="1"/>
          </p:cNvSpPr>
          <p:nvPr>
            <p:ph type="body" sz="half" idx="1"/>
          </p:nvPr>
        </p:nvSpPr>
        <p:spPr>
          <a:prstGeom prst="rect">
            <a:avLst/>
          </a:prstGeom>
        </p:spPr>
        <p:txBody>
          <a:bodyPr/>
          <a:lstStyle/>
          <a:p>
            <a:r>
              <a:rPr b="1">
                <a:solidFill>
                  <a:schemeClr val="accent3">
                    <a:hueOff val="914338"/>
                    <a:satOff val="31515"/>
                    <a:lumOff val="-30790"/>
                  </a:schemeClr>
                </a:solidFill>
                <a:latin typeface="+mn-lt"/>
                <a:ea typeface="+mn-ea"/>
                <a:cs typeface="+mn-cs"/>
                <a:sym typeface="Helvetica Neue"/>
              </a:rPr>
              <a:t>ICD-{X} CM</a:t>
            </a:r>
            <a:r>
              <a:rPr>
                <a:solidFill>
                  <a:schemeClr val="accent6">
                    <a:satOff val="-20754"/>
                    <a:lumOff val="-16738"/>
                  </a:schemeClr>
                </a:solidFill>
              </a:rPr>
              <a:t> </a:t>
            </a:r>
            <a:r>
              <a:t>versus</a:t>
            </a:r>
            <a:r>
              <a:rPr>
                <a:solidFill>
                  <a:schemeClr val="accent6">
                    <a:satOff val="-20754"/>
                    <a:lumOff val="-16738"/>
                  </a:schemeClr>
                </a:solidFill>
              </a:rPr>
              <a:t> </a:t>
            </a:r>
            <a:r>
              <a:rPr b="1">
                <a:solidFill>
                  <a:schemeClr val="accent6"/>
                </a:solidFill>
                <a:latin typeface="+mn-lt"/>
                <a:ea typeface="+mn-ea"/>
                <a:cs typeface="+mn-cs"/>
                <a:sym typeface="Helvetica Neue"/>
              </a:rPr>
              <a:t>ICD-{X} PCS</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The ICD-10-PCS (International Classification of Diseases, Tenth Revision, Procedure Coding System) is a system used by physicians and other healthcare providers to assign codes to procedures associated with hospital utilization in the United States. ICD-"/>
          <p:cNvSpPr txBox="1"/>
          <p:nvPr/>
        </p:nvSpPr>
        <p:spPr>
          <a:xfrm>
            <a:off x="215150" y="1606087"/>
            <a:ext cx="11550583" cy="27443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defTabSz="228600">
              <a:defRPr sz="5000">
                <a:solidFill>
                  <a:srgbClr val="6C6C6C"/>
                </a:solidFill>
                <a:latin typeface="Arial"/>
                <a:ea typeface="Arial"/>
                <a:cs typeface="Arial"/>
                <a:sym typeface="Arial"/>
              </a:defRPr>
            </a:pPr>
            <a:r>
              <a:rPr sz="2500"/>
              <a:t>The ICD-10-PCS (International Classification of Diseases, Tenth Revision, </a:t>
            </a:r>
            <a:r>
              <a:rPr sz="2500" b="1">
                <a:solidFill>
                  <a:schemeClr val="accent3">
                    <a:hueOff val="914338"/>
                    <a:satOff val="31515"/>
                    <a:lumOff val="-30790"/>
                  </a:schemeClr>
                </a:solidFill>
              </a:rPr>
              <a:t>Procedure Coding System</a:t>
            </a:r>
            <a:r>
              <a:rPr sz="2500"/>
              <a:t>) is a system used by physicians and other healthcare providers to assign codes to procedures associated with hospital utilization in the United States. ICD-10-PCS codes will support data collection, payment and electronic health records</a:t>
            </a:r>
          </a:p>
          <a:p>
            <a:pPr defTabSz="228600">
              <a:defRPr sz="5000">
                <a:solidFill>
                  <a:srgbClr val="6C6C6C"/>
                </a:solidFill>
                <a:latin typeface="Arial"/>
                <a:ea typeface="Arial"/>
                <a:cs typeface="Arial"/>
                <a:sym typeface="Arial"/>
              </a:defRPr>
            </a:pPr>
            <a:endParaRPr sz="2500"/>
          </a:p>
          <a:p>
            <a:pPr defTabSz="228600">
              <a:defRPr sz="5000">
                <a:solidFill>
                  <a:srgbClr val="6C6C6C"/>
                </a:solidFill>
                <a:latin typeface="Arial"/>
                <a:ea typeface="Arial"/>
                <a:cs typeface="Arial"/>
                <a:sym typeface="Arial"/>
              </a:defRPr>
            </a:pPr>
            <a:r>
              <a:rPr sz="2500"/>
              <a:t>Developed by the </a:t>
            </a:r>
            <a:r>
              <a:rPr sz="2500" b="1" i="1" u="sng"/>
              <a:t>Centers for Medicare and Medicaid Services (CMS)</a:t>
            </a:r>
          </a:p>
        </p:txBody>
      </p:sp>
      <p:sp>
        <p:nvSpPr>
          <p:cNvPr id="236" name="https://www.cms.gov/medicare/coding/icd10"/>
          <p:cNvSpPr txBox="1"/>
          <p:nvPr/>
        </p:nvSpPr>
        <p:spPr>
          <a:xfrm>
            <a:off x="245646" y="5164390"/>
            <a:ext cx="2236190"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u="sng">
                <a:hlinkClick r:id="rId2"/>
              </a:rPr>
              <a:t>https://www.cms.gov/medicare/coding/icd10</a:t>
            </a:r>
            <a:r>
              <a:rPr sz="900"/>
              <a:t>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8" name="Image" descr="Image"/>
          <p:cNvPicPr>
            <a:picLocks noChangeAspect="1"/>
          </p:cNvPicPr>
          <p:nvPr/>
        </p:nvPicPr>
        <p:blipFill>
          <a:blip r:embed="rId2"/>
          <a:stretch>
            <a:fillRect/>
          </a:stretch>
        </p:blipFill>
        <p:spPr>
          <a:xfrm>
            <a:off x="5276997" y="139895"/>
            <a:ext cx="6763889" cy="6196291"/>
          </a:xfrm>
          <a:prstGeom prst="rect">
            <a:avLst/>
          </a:prstGeom>
          <a:ln w="12700">
            <a:miter lim="400000"/>
          </a:ln>
        </p:spPr>
      </p:pic>
      <p:sp>
        <p:nvSpPr>
          <p:cNvPr id="239" name="https://www.hiacode.com/education/coding-tip-sneak-peek-at-fy2022-icd-10-pcs-procedure-additions-and-changes/"/>
          <p:cNvSpPr txBox="1"/>
          <p:nvPr/>
        </p:nvSpPr>
        <p:spPr>
          <a:xfrm>
            <a:off x="427196" y="6484111"/>
            <a:ext cx="9176615"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000"/>
            </a:lvl1pPr>
          </a:lstStyle>
          <a:p>
            <a:r>
              <a:rPr sz="1500"/>
              <a:t>https://www.hiacode.com/education/coding-tip-sneak-peek-at-fy2022-icd-10-pcs-procedure-additions-and-changes/</a:t>
            </a:r>
          </a:p>
        </p:txBody>
      </p:sp>
      <p:sp>
        <p:nvSpPr>
          <p:cNvPr id="240" name="ICD-10-PCS"/>
          <p:cNvSpPr txBox="1">
            <a:spLocks noGrp="1"/>
          </p:cNvSpPr>
          <p:nvPr>
            <p:ph type="title" idx="4294967295"/>
          </p:nvPr>
        </p:nvSpPr>
        <p:spPr>
          <a:xfrm>
            <a:off x="603250" y="2879303"/>
            <a:ext cx="10985500" cy="717475"/>
          </a:xfrm>
          <a:prstGeom prst="rect">
            <a:avLst/>
          </a:prstGeom>
        </p:spPr>
        <p:txBody>
          <a:bodyPr/>
          <a:lstStyle/>
          <a:p>
            <a:r>
              <a:t>ICD-10-PCS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2" name="Image" descr="Image"/>
          <p:cNvPicPr>
            <a:picLocks noChangeAspect="1"/>
          </p:cNvPicPr>
          <p:nvPr/>
        </p:nvPicPr>
        <p:blipFill>
          <a:blip r:embed="rId2"/>
          <a:srcRect t="56273" b="14381"/>
          <a:stretch>
            <a:fillRect/>
          </a:stretch>
        </p:blipFill>
        <p:spPr>
          <a:xfrm>
            <a:off x="163914" y="4849847"/>
            <a:ext cx="8320463" cy="1833133"/>
          </a:xfrm>
          <a:prstGeom prst="rect">
            <a:avLst/>
          </a:prstGeom>
          <a:ln w="12700">
            <a:miter lim="400000"/>
          </a:ln>
        </p:spPr>
      </p:pic>
      <p:pic>
        <p:nvPicPr>
          <p:cNvPr id="243" name="Image" descr="Image"/>
          <p:cNvPicPr>
            <a:picLocks noChangeAspect="1"/>
          </p:cNvPicPr>
          <p:nvPr/>
        </p:nvPicPr>
        <p:blipFill>
          <a:blip r:embed="rId3"/>
          <a:stretch>
            <a:fillRect/>
          </a:stretch>
        </p:blipFill>
        <p:spPr>
          <a:xfrm>
            <a:off x="1567774" y="394679"/>
            <a:ext cx="9056453" cy="3751960"/>
          </a:xfrm>
          <a:prstGeom prst="rect">
            <a:avLst/>
          </a:prstGeom>
          <a:ln w="12700">
            <a:miter lim="400000"/>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https://icd.codes/icd10pcs"/>
          <p:cNvSpPr txBox="1"/>
          <p:nvPr/>
        </p:nvSpPr>
        <p:spPr>
          <a:xfrm>
            <a:off x="218624" y="3172520"/>
            <a:ext cx="4301177"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3000" dirty="0">
                <a:hlinkClick r:id="rId2"/>
              </a:rPr>
              <a:t>https://icd.codes/icd10p</a:t>
            </a:r>
            <a:r>
              <a:rPr lang="en-US" sz="3000" dirty="0"/>
              <a:t> </a:t>
            </a:r>
            <a:r>
              <a:rPr sz="3000" dirty="0"/>
              <a:t>cs</a:t>
            </a:r>
          </a:p>
        </p:txBody>
      </p:sp>
      <p:pic>
        <p:nvPicPr>
          <p:cNvPr id="246" name="Screen Shot 2021-09-15 at 4.19.07 PM.png" descr="Screen Shot 2021-09-15 at 4.19.07 PM.png"/>
          <p:cNvPicPr>
            <a:picLocks noChangeAspect="1"/>
          </p:cNvPicPr>
          <p:nvPr/>
        </p:nvPicPr>
        <p:blipFill>
          <a:blip r:embed="rId3"/>
          <a:stretch>
            <a:fillRect/>
          </a:stretch>
        </p:blipFill>
        <p:spPr>
          <a:xfrm>
            <a:off x="4072798" y="379501"/>
            <a:ext cx="8048865" cy="6098999"/>
          </a:xfrm>
          <a:prstGeom prst="rect">
            <a:avLst/>
          </a:prstGeom>
          <a:ln w="12700">
            <a:miter lim="400000"/>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Updated codes sets may be obtained free of charge at the following websites:…"/>
          <p:cNvSpPr txBox="1"/>
          <p:nvPr/>
        </p:nvSpPr>
        <p:spPr>
          <a:xfrm>
            <a:off x="301986" y="2658250"/>
            <a:ext cx="11063926" cy="8463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defTabSz="228600">
              <a:spcBef>
                <a:spcPts val="750"/>
              </a:spcBef>
              <a:defRPr sz="5000">
                <a:latin typeface="Arial"/>
                <a:ea typeface="Arial"/>
                <a:cs typeface="Arial"/>
                <a:sym typeface="Arial"/>
              </a:defRPr>
            </a:pPr>
            <a:r>
              <a:rPr sz="2500"/>
              <a:t>Updated codes sets may be obtained free of charge at the following websites:</a:t>
            </a:r>
          </a:p>
          <a:p>
            <a:pPr marL="228600" indent="-158750" defTabSz="228600">
              <a:spcBef>
                <a:spcPts val="200"/>
              </a:spcBef>
              <a:buClr>
                <a:srgbClr val="000000"/>
              </a:buClr>
              <a:buSzPct val="123000"/>
              <a:buFont typeface="Arial"/>
              <a:buChar char="•"/>
              <a:defRPr sz="5000" u="sng">
                <a:solidFill>
                  <a:srgbClr val="006699"/>
                </a:solidFill>
                <a:latin typeface="Arial"/>
                <a:ea typeface="Arial"/>
                <a:cs typeface="Arial"/>
                <a:sym typeface="Arial"/>
              </a:defRPr>
            </a:pPr>
            <a:r>
              <a:rPr sz="2500">
                <a:solidFill>
                  <a:srgbClr val="000000"/>
                </a:solidFill>
              </a:rPr>
              <a:t>2022 ICD-10-PCS: </a:t>
            </a:r>
            <a:r>
              <a:rPr sz="2500">
                <a:hlinkClick r:id="rId2"/>
              </a:rPr>
              <a:t>https://www.cms.gov/Medicare/Coding/ICD10</a:t>
            </a:r>
            <a:r>
              <a:rPr sz="2500">
                <a:solidFill>
                  <a:srgbClr val="000000"/>
                </a:solidFill>
              </a:rPr>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8B16D-04C9-30B3-7F9B-62D8D242F766}"/>
              </a:ext>
            </a:extLst>
          </p:cNvPr>
          <p:cNvSpPr>
            <a:spLocks noGrp="1"/>
          </p:cNvSpPr>
          <p:nvPr>
            <p:ph type="title"/>
          </p:nvPr>
        </p:nvSpPr>
        <p:spPr>
          <a:xfrm>
            <a:off x="838200" y="127619"/>
            <a:ext cx="10515600" cy="1325563"/>
          </a:xfrm>
        </p:spPr>
        <p:txBody>
          <a:bodyPr>
            <a:normAutofit fontScale="90000"/>
          </a:bodyPr>
          <a:lstStyle/>
          <a:p>
            <a:r>
              <a:rPr lang="en-US" dirty="0"/>
              <a:t>How we use data the data…types of HIS’ applications can be: descriptive to prescriptive </a:t>
            </a:r>
          </a:p>
        </p:txBody>
      </p:sp>
      <p:pic>
        <p:nvPicPr>
          <p:cNvPr id="11266" name="Picture 2" descr="Understanding the Analytics Maturity Model | by Milind Desai | Medium">
            <a:extLst>
              <a:ext uri="{FF2B5EF4-FFF2-40B4-BE49-F238E27FC236}">
                <a16:creationId xmlns:a16="http://schemas.microsoft.com/office/drawing/2014/main" id="{BA2785EB-3967-2F34-E35A-4954089CD2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38391"/>
            <a:ext cx="7527140" cy="45269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186981A-18FE-4DC5-4B08-5925690FE98D}"/>
              </a:ext>
            </a:extLst>
          </p:cNvPr>
          <p:cNvSpPr txBox="1"/>
          <p:nvPr/>
        </p:nvSpPr>
        <p:spPr>
          <a:xfrm>
            <a:off x="678709" y="6255369"/>
            <a:ext cx="11155878" cy="369332"/>
          </a:xfrm>
          <a:prstGeom prst="rect">
            <a:avLst/>
          </a:prstGeom>
          <a:noFill/>
        </p:spPr>
        <p:txBody>
          <a:bodyPr wrap="square">
            <a:spAutoFit/>
          </a:bodyPr>
          <a:lstStyle/>
          <a:p>
            <a:r>
              <a:rPr lang="en-US" dirty="0"/>
              <a:t>https://</a:t>
            </a:r>
            <a:r>
              <a:rPr lang="en-US" dirty="0" err="1"/>
              <a:t>medium.com</a:t>
            </a:r>
            <a:r>
              <a:rPr lang="en-US" dirty="0"/>
              <a:t>/@</a:t>
            </a:r>
            <a:r>
              <a:rPr lang="en-US" dirty="0" err="1"/>
              <a:t>milind.bapuji.desai</a:t>
            </a:r>
            <a:r>
              <a:rPr lang="en-US" dirty="0"/>
              <a:t>/understanding-the-analytics-maturity-model-84982836b107</a:t>
            </a:r>
          </a:p>
        </p:txBody>
      </p:sp>
    </p:spTree>
    <p:extLst>
      <p:ext uri="{BB962C8B-B14F-4D97-AF65-F5344CB8AC3E}">
        <p14:creationId xmlns:p14="http://schemas.microsoft.com/office/powerpoint/2010/main" val="27832827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CPT versus HCPCS"/>
          <p:cNvSpPr txBox="1">
            <a:spLocks noGrp="1"/>
          </p:cNvSpPr>
          <p:nvPr>
            <p:ph type="body" sz="half" idx="1"/>
          </p:nvPr>
        </p:nvSpPr>
        <p:spPr>
          <a:prstGeom prst="rect">
            <a:avLst/>
          </a:prstGeom>
        </p:spPr>
        <p:txBody>
          <a:bodyPr/>
          <a:lstStyle/>
          <a:p>
            <a:r>
              <a:rPr b="1">
                <a:solidFill>
                  <a:schemeClr val="accent5"/>
                </a:solidFill>
                <a:latin typeface="+mn-lt"/>
                <a:ea typeface="+mn-ea"/>
                <a:cs typeface="+mn-cs"/>
                <a:sym typeface="Helvetica Neue"/>
              </a:rPr>
              <a:t>CPT</a:t>
            </a:r>
            <a:r>
              <a:t> versus</a:t>
            </a:r>
            <a:r>
              <a:rPr b="1">
                <a:latin typeface="+mn-lt"/>
                <a:ea typeface="+mn-ea"/>
                <a:cs typeface="+mn-cs"/>
                <a:sym typeface="Helvetica Neue"/>
              </a:rPr>
              <a:t> </a:t>
            </a:r>
            <a:r>
              <a:rPr b="1">
                <a:solidFill>
                  <a:schemeClr val="accent6">
                    <a:satOff val="-20754"/>
                    <a:lumOff val="-16738"/>
                  </a:schemeClr>
                </a:solidFill>
                <a:latin typeface="+mn-lt"/>
                <a:ea typeface="+mn-ea"/>
                <a:cs typeface="+mn-cs"/>
                <a:sym typeface="Helvetica Neue"/>
              </a:rPr>
              <a:t>HCPCS</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CPT {Current Procedural Terminology; AMA}…"/>
          <p:cNvSpPr txBox="1">
            <a:spLocks noGrp="1"/>
          </p:cNvSpPr>
          <p:nvPr>
            <p:ph type="title"/>
          </p:nvPr>
        </p:nvSpPr>
        <p:spPr>
          <a:xfrm>
            <a:off x="498297" y="2017833"/>
            <a:ext cx="10985501" cy="3054285"/>
          </a:xfrm>
          <a:prstGeom prst="rect">
            <a:avLst/>
          </a:prstGeom>
        </p:spPr>
        <p:txBody>
          <a:bodyPr>
            <a:noAutofit/>
          </a:bodyPr>
          <a:lstStyle/>
          <a:p>
            <a:pPr defTabSz="1109444">
              <a:defRPr sz="7735" spc="-154"/>
            </a:pPr>
            <a:r>
              <a:rPr sz="5400" dirty="0">
                <a:solidFill>
                  <a:schemeClr val="accent6"/>
                </a:solidFill>
              </a:rPr>
              <a:t>CPT</a:t>
            </a:r>
            <a:r>
              <a:rPr sz="5400" dirty="0"/>
              <a:t> </a:t>
            </a:r>
            <a:r>
              <a:rPr sz="5400" b="0" dirty="0"/>
              <a:t>{Current Procedural Terminology; AMA}</a:t>
            </a:r>
            <a:r>
              <a:rPr sz="5400" dirty="0"/>
              <a:t> </a:t>
            </a:r>
          </a:p>
          <a:p>
            <a:pPr defTabSz="1109444">
              <a:defRPr sz="7735" spc="-154"/>
            </a:pPr>
            <a:endParaRPr sz="5400" dirty="0"/>
          </a:p>
          <a:p>
            <a:pPr defTabSz="1109444">
              <a:defRPr sz="7735" spc="-154"/>
            </a:pPr>
            <a:r>
              <a:rPr sz="5400" b="1" i="1" dirty="0"/>
              <a:t>versus</a:t>
            </a:r>
            <a:r>
              <a:rPr sz="5400" dirty="0"/>
              <a:t> </a:t>
            </a:r>
          </a:p>
          <a:p>
            <a:pPr defTabSz="1109444">
              <a:defRPr sz="7735" spc="-154"/>
            </a:pPr>
            <a:endParaRPr sz="5400" dirty="0"/>
          </a:p>
          <a:p>
            <a:pPr defTabSz="1109444">
              <a:defRPr sz="7735" spc="-154"/>
            </a:pPr>
            <a:r>
              <a:rPr sz="5400" dirty="0">
                <a:solidFill>
                  <a:schemeClr val="accent2">
                    <a:hueOff val="-202083"/>
                    <a:satOff val="17755"/>
                    <a:lumOff val="-16089"/>
                  </a:schemeClr>
                </a:solidFill>
              </a:rPr>
              <a:t>HCPCS</a:t>
            </a:r>
            <a:r>
              <a:rPr sz="5400" dirty="0"/>
              <a:t> </a:t>
            </a:r>
            <a:r>
              <a:rPr sz="5400" b="0" dirty="0"/>
              <a:t>{Healthcare Common Procedural Coding System)</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CPT is a code set to describe medical, surgical ,and diagnostic services; HCPCS are codes based on the CPT to provide standardized coding when healthcare is delivered.…"/>
          <p:cNvSpPr txBox="1"/>
          <p:nvPr/>
        </p:nvSpPr>
        <p:spPr>
          <a:xfrm>
            <a:off x="564324" y="1325861"/>
            <a:ext cx="10911415" cy="42062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r>
              <a:rPr sz="3000" b="1" dirty="0"/>
              <a:t>CPT</a:t>
            </a:r>
            <a:r>
              <a:rPr sz="3000" dirty="0"/>
              <a:t> is a code set to describe medical, surgical ,and diagnostic </a:t>
            </a:r>
            <a:r>
              <a:rPr sz="3000" b="1" i="1" u="sng" dirty="0">
                <a:solidFill>
                  <a:schemeClr val="accent6"/>
                </a:solidFill>
              </a:rPr>
              <a:t>services;</a:t>
            </a:r>
            <a:r>
              <a:rPr sz="3000" dirty="0"/>
              <a:t> HCPCS are codes based on the CPT to provide standardized coding when healthcare is delivered. </a:t>
            </a:r>
          </a:p>
          <a:p>
            <a:endParaRPr sz="3000" dirty="0"/>
          </a:p>
          <a:p>
            <a:r>
              <a:rPr sz="3000" dirty="0"/>
              <a:t>CPT is largely private, as the </a:t>
            </a:r>
            <a:r>
              <a:rPr sz="3000" b="1" dirty="0">
                <a:solidFill>
                  <a:schemeClr val="accent6"/>
                </a:solidFill>
              </a:rPr>
              <a:t>AMA has copyright ownership </a:t>
            </a:r>
            <a:r>
              <a:rPr sz="3000" dirty="0"/>
              <a:t>and does not wish to give the codes freely; according the Health Insurance Portability and Accountability Act of 1996, everyone must have access to HCPCS codes.</a:t>
            </a:r>
          </a:p>
          <a:p>
            <a:pPr defTabSz="228600">
              <a:defRPr sz="2100">
                <a:latin typeface="Georgia"/>
                <a:ea typeface="Georgia"/>
                <a:cs typeface="Georgia"/>
                <a:sym typeface="Georgia"/>
              </a:defRPr>
            </a:pPr>
            <a:endParaRPr sz="30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the AMA receives upwards of $70 million per anum from these fees alone…"/>
          <p:cNvSpPr txBox="1"/>
          <p:nvPr/>
        </p:nvSpPr>
        <p:spPr>
          <a:xfrm>
            <a:off x="736941" y="388835"/>
            <a:ext cx="10718119" cy="7745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5200" b="1">
                <a:solidFill>
                  <a:schemeClr val="accent6">
                    <a:satOff val="-20754"/>
                    <a:lumOff val="-16738"/>
                  </a:schemeClr>
                </a:solidFill>
              </a:defRPr>
            </a:pPr>
            <a:r>
              <a:rPr sz="2600"/>
              <a:t>….the AMA receives upwards of $70 million per anum from these fees alone</a:t>
            </a:r>
          </a:p>
          <a:p>
            <a:pPr defTabSz="228600">
              <a:defRPr sz="2100">
                <a:latin typeface="Georgia"/>
                <a:ea typeface="Georgia"/>
                <a:cs typeface="Georgia"/>
                <a:sym typeface="Georgia"/>
              </a:defRPr>
            </a:pPr>
            <a:endParaRPr sz="1050"/>
          </a:p>
          <a:p>
            <a:pPr defTabSz="228600">
              <a:defRPr sz="2100" u="sng">
                <a:solidFill>
                  <a:srgbClr val="003399"/>
                </a:solidFill>
                <a:latin typeface="Georgia"/>
                <a:ea typeface="Georgia"/>
                <a:cs typeface="Georgia"/>
                <a:sym typeface="Georgia"/>
              </a:defRPr>
            </a:pPr>
            <a:r>
              <a:rPr sz="1050">
                <a:solidFill>
                  <a:srgbClr val="000000"/>
                </a:solidFill>
              </a:rPr>
              <a:t>Read more: </a:t>
            </a:r>
            <a:r>
              <a:rPr sz="1050">
                <a:hlinkClick r:id="rId2"/>
              </a:rPr>
              <a:t>Difference Between HCPCS and CPT | Difference Between</a:t>
            </a:r>
            <a:r>
              <a:rPr sz="1050">
                <a:solidFill>
                  <a:srgbClr val="000000"/>
                </a:solidFill>
              </a:rPr>
              <a:t> </a:t>
            </a:r>
            <a:r>
              <a:rPr sz="1050">
                <a:hlinkClick r:id="rId2"/>
              </a:rPr>
              <a:t>http://www.differencebetween.net/science/health/difference-between-hcpcs-and-cpt/#ixzz76XfXVRLa</a:t>
            </a:r>
          </a:p>
        </p:txBody>
      </p:sp>
      <p:pic>
        <p:nvPicPr>
          <p:cNvPr id="260" name="Screen Shot 2021-09-15 at 11.21.36 AM.png" descr="Screen Shot 2021-09-15 at 11.21.36 AM.png"/>
          <p:cNvPicPr>
            <a:picLocks noChangeAspect="1"/>
          </p:cNvPicPr>
          <p:nvPr/>
        </p:nvPicPr>
        <p:blipFill>
          <a:blip r:embed="rId3"/>
          <a:stretch>
            <a:fillRect/>
          </a:stretch>
        </p:blipFill>
        <p:spPr>
          <a:xfrm>
            <a:off x="1803400" y="1438448"/>
            <a:ext cx="8585200" cy="5187951"/>
          </a:xfrm>
          <a:prstGeom prst="rect">
            <a:avLst/>
          </a:prstGeom>
          <a:ln w="12700">
            <a:miter lim="400000"/>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CPT codes"/>
          <p:cNvSpPr txBox="1">
            <a:spLocks noGrp="1"/>
          </p:cNvSpPr>
          <p:nvPr>
            <p:ph type="title"/>
          </p:nvPr>
        </p:nvSpPr>
        <p:spPr>
          <a:prstGeom prst="rect">
            <a:avLst/>
          </a:prstGeom>
        </p:spPr>
        <p:txBody>
          <a:bodyPr/>
          <a:lstStyle/>
          <a:p>
            <a:r>
              <a:t>CPT codes </a:t>
            </a:r>
          </a:p>
        </p:txBody>
      </p:sp>
      <p:sp>
        <p:nvSpPr>
          <p:cNvPr id="263" name="AMA"/>
          <p:cNvSpPr txBox="1">
            <a:spLocks noGrp="1"/>
          </p:cNvSpPr>
          <p:nvPr>
            <p:ph type="body" idx="13"/>
          </p:nvPr>
        </p:nvSpPr>
        <p:spPr>
          <a:xfrm>
            <a:off x="603250" y="1746495"/>
            <a:ext cx="10985500" cy="46739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10000"/>
          </a:bodyPr>
          <a:lstStyle/>
          <a:p>
            <a:r>
              <a:t>AMA</a:t>
            </a:r>
          </a:p>
        </p:txBody>
      </p:sp>
      <p:sp>
        <p:nvSpPr>
          <p:cNvPr id="264" name="https://www.ama-assn.org/practice-management/cpt"/>
          <p:cNvSpPr txBox="1"/>
          <p:nvPr/>
        </p:nvSpPr>
        <p:spPr>
          <a:xfrm>
            <a:off x="606054" y="2255648"/>
            <a:ext cx="9052991" cy="5437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3200" dirty="0"/>
              <a:t>https://</a:t>
            </a:r>
            <a:r>
              <a:rPr sz="3200" dirty="0" err="1"/>
              <a:t>www.ama-assn.org</a:t>
            </a:r>
            <a:r>
              <a:rPr sz="3200" dirty="0"/>
              <a:t>/practice-management/</a:t>
            </a:r>
            <a:r>
              <a:rPr sz="3200" dirty="0" err="1"/>
              <a:t>cpt</a:t>
            </a:r>
            <a:endParaRPr sz="3200" dirty="0"/>
          </a:p>
        </p:txBody>
      </p:sp>
      <p:sp>
        <p:nvSpPr>
          <p:cNvPr id="265" name="Evaluation &amp; Management Services (99202 – 99499)…"/>
          <p:cNvSpPr txBox="1"/>
          <p:nvPr/>
        </p:nvSpPr>
        <p:spPr>
          <a:xfrm>
            <a:off x="603250" y="3261050"/>
            <a:ext cx="10468597" cy="2475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marL="228600" indent="-158750" defTabSz="228600">
              <a:buClr>
                <a:srgbClr val="333333"/>
              </a:buClr>
              <a:buSzPct val="123000"/>
              <a:buFont typeface="Helvetica"/>
              <a:buChar char="•"/>
              <a:defRPr sz="4500">
                <a:solidFill>
                  <a:srgbClr val="333333"/>
                </a:solidFill>
                <a:latin typeface="Helvetica"/>
                <a:ea typeface="Helvetica"/>
                <a:cs typeface="Helvetica"/>
                <a:sym typeface="Helvetica"/>
              </a:defRPr>
            </a:pPr>
            <a:r>
              <a:rPr sz="2250" dirty="0"/>
              <a:t>Evaluation &amp; Management Services (99202 – 99499)</a:t>
            </a:r>
          </a:p>
          <a:p>
            <a:pPr marL="228600" indent="-158750" defTabSz="228600">
              <a:buClr>
                <a:srgbClr val="333333"/>
              </a:buClr>
              <a:buSzPct val="123000"/>
              <a:buFont typeface="Helvetica"/>
              <a:buChar char="•"/>
              <a:defRPr sz="4500">
                <a:solidFill>
                  <a:srgbClr val="333333"/>
                </a:solidFill>
                <a:latin typeface="Helvetica"/>
                <a:ea typeface="Helvetica"/>
                <a:cs typeface="Helvetica"/>
                <a:sym typeface="Helvetica"/>
              </a:defRPr>
            </a:pPr>
            <a:r>
              <a:rPr sz="2250" dirty="0"/>
              <a:t>Anesthesia Services (01000 – 01999)</a:t>
            </a:r>
          </a:p>
          <a:p>
            <a:pPr marL="228600" indent="-158750" defTabSz="228600">
              <a:buClr>
                <a:srgbClr val="333333"/>
              </a:buClr>
              <a:buSzPct val="123000"/>
              <a:buFont typeface="Helvetica"/>
              <a:buChar char="•"/>
              <a:defRPr sz="4500">
                <a:solidFill>
                  <a:srgbClr val="333333"/>
                </a:solidFill>
                <a:latin typeface="Helvetica"/>
                <a:ea typeface="Helvetica"/>
                <a:cs typeface="Helvetica"/>
                <a:sym typeface="Helvetica"/>
              </a:defRPr>
            </a:pPr>
            <a:r>
              <a:rPr sz="2250" dirty="0"/>
              <a:t>Surgery (10021 – 69990) – further broken into body area or system within this code range</a:t>
            </a:r>
          </a:p>
          <a:p>
            <a:pPr marL="228600" indent="-158750" defTabSz="228600">
              <a:buClr>
                <a:srgbClr val="333333"/>
              </a:buClr>
              <a:buSzPct val="123000"/>
              <a:buFont typeface="Helvetica"/>
              <a:buChar char="•"/>
              <a:defRPr sz="4500">
                <a:solidFill>
                  <a:srgbClr val="333333"/>
                </a:solidFill>
                <a:latin typeface="Helvetica"/>
                <a:ea typeface="Helvetica"/>
                <a:cs typeface="Helvetica"/>
                <a:sym typeface="Helvetica"/>
              </a:defRPr>
            </a:pPr>
            <a:r>
              <a:rPr sz="2250" dirty="0"/>
              <a:t>Radiology Services (70010 – 79999)</a:t>
            </a:r>
          </a:p>
          <a:p>
            <a:pPr marL="228600" indent="-158750" defTabSz="228600">
              <a:buClr>
                <a:srgbClr val="333333"/>
              </a:buClr>
              <a:buSzPct val="123000"/>
              <a:buFont typeface="Helvetica"/>
              <a:buChar char="•"/>
              <a:defRPr sz="4500">
                <a:solidFill>
                  <a:srgbClr val="333333"/>
                </a:solidFill>
                <a:latin typeface="Helvetica"/>
                <a:ea typeface="Helvetica"/>
                <a:cs typeface="Helvetica"/>
                <a:sym typeface="Helvetica"/>
              </a:defRPr>
            </a:pPr>
            <a:r>
              <a:rPr sz="2250" dirty="0"/>
              <a:t>Pathology and Laboratory Services (80047 – 89398)</a:t>
            </a:r>
          </a:p>
          <a:p>
            <a:pPr marL="228600" indent="-158750" defTabSz="228600">
              <a:buClr>
                <a:srgbClr val="333333"/>
              </a:buClr>
              <a:buSzPct val="123000"/>
              <a:buFont typeface="Helvetica"/>
              <a:buChar char="•"/>
              <a:defRPr sz="4500">
                <a:solidFill>
                  <a:srgbClr val="333333"/>
                </a:solidFill>
                <a:latin typeface="Helvetica"/>
                <a:ea typeface="Helvetica"/>
                <a:cs typeface="Helvetica"/>
                <a:sym typeface="Helvetica"/>
              </a:defRPr>
            </a:pPr>
            <a:r>
              <a:rPr sz="2250" dirty="0"/>
              <a:t>Medical Services and Procedures (90281 – 99607)</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CPT / HCPCS"/>
          <p:cNvSpPr txBox="1">
            <a:spLocks noGrp="1"/>
          </p:cNvSpPr>
          <p:nvPr>
            <p:ph type="title"/>
          </p:nvPr>
        </p:nvSpPr>
        <p:spPr>
          <a:prstGeom prst="rect">
            <a:avLst/>
          </a:prstGeom>
        </p:spPr>
        <p:txBody>
          <a:bodyPr/>
          <a:lstStyle/>
          <a:p>
            <a:r>
              <a:t>CPT / HCPCS </a:t>
            </a:r>
          </a:p>
        </p:txBody>
      </p:sp>
      <p:sp>
        <p:nvSpPr>
          <p:cNvPr id="268" name="Level 1: CPT - AMA’s CPT codes and are numeric;…"/>
          <p:cNvSpPr txBox="1">
            <a:spLocks noGrp="1"/>
          </p:cNvSpPr>
          <p:nvPr>
            <p:ph type="body" idx="1"/>
          </p:nvPr>
        </p:nvSpPr>
        <p:spPr>
          <a:xfrm>
            <a:off x="603250" y="2121805"/>
            <a:ext cx="10985500" cy="4128006"/>
          </a:xfrm>
          <a:prstGeom prst="rect">
            <a:avLst/>
          </a:prstGeom>
        </p:spPr>
        <p:txBody>
          <a:bodyPr>
            <a:normAutofit fontScale="55000" lnSpcReduction="20000"/>
          </a:bodyPr>
          <a:lstStyle/>
          <a:p>
            <a:pPr defTabSz="326073">
              <a:spcBef>
                <a:spcPts val="700"/>
              </a:spcBef>
              <a:defRPr sz="4345" spc="-43"/>
            </a:pPr>
            <a:r>
              <a:rPr b="1">
                <a:solidFill>
                  <a:schemeClr val="accent3">
                    <a:hueOff val="914338"/>
                    <a:satOff val="31515"/>
                    <a:lumOff val="-30790"/>
                  </a:schemeClr>
                </a:solidFill>
              </a:rPr>
              <a:t>Level 1</a:t>
            </a:r>
            <a:r>
              <a:t>: CPT - </a:t>
            </a:r>
            <a:r>
              <a:rPr b="1">
                <a:solidFill>
                  <a:schemeClr val="accent3">
                    <a:hueOff val="914338"/>
                    <a:satOff val="31515"/>
                    <a:lumOff val="-30790"/>
                  </a:schemeClr>
                </a:solidFill>
              </a:rPr>
              <a:t>AMA’s CPT</a:t>
            </a:r>
            <a:r>
              <a:t> codes and are numeric; </a:t>
            </a:r>
          </a:p>
          <a:p>
            <a:pPr defTabSz="326073">
              <a:spcBef>
                <a:spcPts val="700"/>
              </a:spcBef>
              <a:defRPr sz="4345" spc="-43"/>
            </a:pPr>
            <a:endParaRPr/>
          </a:p>
          <a:p>
            <a:pPr defTabSz="326073">
              <a:spcBef>
                <a:spcPts val="700"/>
              </a:spcBef>
              <a:defRPr sz="4345" spc="-43"/>
            </a:pPr>
            <a:r>
              <a:rPr b="1">
                <a:solidFill>
                  <a:schemeClr val="accent6">
                    <a:satOff val="-20754"/>
                    <a:lumOff val="-16738"/>
                  </a:schemeClr>
                </a:solidFill>
              </a:rPr>
              <a:t>Level 2</a:t>
            </a:r>
            <a:r>
              <a:rPr>
                <a:solidFill>
                  <a:schemeClr val="accent6">
                    <a:satOff val="-20754"/>
                    <a:lumOff val="-16738"/>
                  </a:schemeClr>
                </a:solidFill>
              </a:rPr>
              <a:t>:</a:t>
            </a:r>
            <a:r>
              <a:t> HCPCS (also known as modifiers) - (pronounced “hick-picks”)  - alphanumeric codes that include </a:t>
            </a:r>
            <a:r>
              <a:rPr b="1">
                <a:solidFill>
                  <a:schemeClr val="accent6">
                    <a:satOff val="-20754"/>
                    <a:lumOff val="-16738"/>
                  </a:schemeClr>
                </a:solidFill>
              </a:rPr>
              <a:t>non-physician products, supplies, and procedures not included in CPT</a:t>
            </a:r>
            <a:r>
              <a:rPr b="1"/>
              <a:t> </a:t>
            </a:r>
            <a:r>
              <a:t>(for instance, ambulance services and prosthetic devices)</a:t>
            </a:r>
          </a:p>
          <a:p>
            <a:pPr defTabSz="180594">
              <a:spcBef>
                <a:spcPts val="0"/>
              </a:spcBef>
              <a:defRPr sz="1659" spc="0">
                <a:latin typeface="Georgia"/>
                <a:ea typeface="Georgia"/>
                <a:cs typeface="Georgia"/>
                <a:sym typeface="Georgia"/>
              </a:defRPr>
            </a:pPr>
            <a:endParaRPr/>
          </a:p>
          <a:p>
            <a:pPr defTabSz="180594">
              <a:spcBef>
                <a:spcPts val="0"/>
              </a:spcBef>
              <a:defRPr sz="1659" spc="0">
                <a:latin typeface="Georgia"/>
                <a:ea typeface="Georgia"/>
                <a:cs typeface="Georgia"/>
                <a:sym typeface="Georgia"/>
              </a:defRPr>
            </a:pPr>
            <a:endParaRPr/>
          </a:p>
          <a:p>
            <a:pPr defTabSz="326073">
              <a:spcBef>
                <a:spcPts val="700"/>
              </a:spcBef>
              <a:defRPr sz="4345" spc="-43"/>
            </a:pPr>
            <a:r>
              <a:rPr b="1">
                <a:solidFill>
                  <a:schemeClr val="accent4">
                    <a:hueOff val="-1247790"/>
                    <a:lumOff val="-12326"/>
                  </a:schemeClr>
                </a:solidFill>
              </a:rPr>
              <a:t>Level 3: HCPCS </a:t>
            </a:r>
            <a:r>
              <a:t>- (also known as local codes) were </a:t>
            </a:r>
            <a:r>
              <a:rPr b="1">
                <a:solidFill>
                  <a:schemeClr val="accent4">
                    <a:hueOff val="-1247790"/>
                    <a:lumOff val="-12326"/>
                  </a:schemeClr>
                </a:solidFill>
              </a:rPr>
              <a:t>developed by the state Medicaid agencies, Medicare contractors, and private insurers to be used in specific jurisdictions for specific programs</a:t>
            </a:r>
            <a:r>
              <a:t>. These are still included in the HCPCS reference coding book. Some payers prefer that coders report the Level III codes in addition to the Level I and Level II code sets. However, these codes are not nationally recognized</a:t>
            </a:r>
          </a:p>
          <a:p>
            <a:pPr defTabSz="180594">
              <a:spcBef>
                <a:spcPts val="0"/>
              </a:spcBef>
              <a:defRPr sz="1659" spc="0">
                <a:latin typeface="Georgia"/>
                <a:ea typeface="Georgia"/>
                <a:cs typeface="Georgia"/>
                <a:sym typeface="Georgia"/>
              </a:defRPr>
            </a:pPr>
            <a:endParaRP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0" name="Screen Shot 2021-09-15 at 10.06.31 AM.png" descr="Screen Shot 2021-09-15 at 10.06.31 AM.png"/>
          <p:cNvPicPr>
            <a:picLocks noChangeAspect="1"/>
          </p:cNvPicPr>
          <p:nvPr/>
        </p:nvPicPr>
        <p:blipFill>
          <a:blip r:embed="rId2"/>
          <a:stretch>
            <a:fillRect/>
          </a:stretch>
        </p:blipFill>
        <p:spPr>
          <a:xfrm>
            <a:off x="3156260" y="0"/>
            <a:ext cx="5879481" cy="6858001"/>
          </a:xfrm>
          <a:prstGeom prst="rect">
            <a:avLst/>
          </a:prstGeom>
          <a:ln w="12700">
            <a:miter lim="400000"/>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https://www.aapc.com/resources/medical-coding/hcpcs.aspx"/>
          <p:cNvSpPr txBox="1"/>
          <p:nvPr/>
        </p:nvSpPr>
        <p:spPr>
          <a:xfrm>
            <a:off x="231055" y="114666"/>
            <a:ext cx="9120895"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2800" u="sng">
                <a:hlinkClick r:id="rId2"/>
              </a:rPr>
              <a:t>https://www.aapc.com/resources/medical-coding/hcpcs.aspx</a:t>
            </a:r>
            <a:r>
              <a:rPr sz="2800"/>
              <a:t> </a:t>
            </a:r>
          </a:p>
        </p:txBody>
      </p:sp>
      <p:pic>
        <p:nvPicPr>
          <p:cNvPr id="273" name="Screen Shot 2021-09-15 at 10.07.58 AM.png" descr="Screen Shot 2021-09-15 at 10.07.58 AM.png"/>
          <p:cNvPicPr>
            <a:picLocks noChangeAspect="1"/>
          </p:cNvPicPr>
          <p:nvPr/>
        </p:nvPicPr>
        <p:blipFill>
          <a:blip r:embed="rId3"/>
          <a:stretch>
            <a:fillRect/>
          </a:stretch>
        </p:blipFill>
        <p:spPr>
          <a:xfrm>
            <a:off x="1949450" y="702095"/>
            <a:ext cx="8293100" cy="5835651"/>
          </a:xfrm>
          <a:prstGeom prst="rect">
            <a:avLst/>
          </a:prstGeom>
          <a:ln w="12700">
            <a:miter lim="400000"/>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5" name="Screen Shot 2021-09-15 at 10.09.00 AM.png" descr="Screen Shot 2021-09-15 at 10.09.00 AM.png"/>
          <p:cNvPicPr>
            <a:picLocks noChangeAspect="1"/>
          </p:cNvPicPr>
          <p:nvPr/>
        </p:nvPicPr>
        <p:blipFill>
          <a:blip r:embed="rId2"/>
          <a:stretch>
            <a:fillRect/>
          </a:stretch>
        </p:blipFill>
        <p:spPr>
          <a:xfrm>
            <a:off x="162363" y="2036046"/>
            <a:ext cx="11867274" cy="3277629"/>
          </a:xfrm>
          <a:prstGeom prst="rect">
            <a:avLst/>
          </a:prstGeom>
          <a:ln w="12700">
            <a:miter lim="400000"/>
          </a:ln>
        </p:spPr>
      </p:pic>
      <p:sp>
        <p:nvSpPr>
          <p:cNvPr id="276" name="ICD / CPT / HCPCS"/>
          <p:cNvSpPr txBox="1">
            <a:spLocks noGrp="1"/>
          </p:cNvSpPr>
          <p:nvPr>
            <p:ph type="title" idx="4294967295"/>
          </p:nvPr>
        </p:nvSpPr>
        <p:spPr>
          <a:xfrm>
            <a:off x="357390" y="362185"/>
            <a:ext cx="10985501" cy="717551"/>
          </a:xfrm>
          <a:prstGeom prst="rect">
            <a:avLst/>
          </a:prstGeom>
        </p:spPr>
        <p:txBody>
          <a:bodyPr/>
          <a:lstStyle/>
          <a:p>
            <a:r>
              <a:t>ICD / CPT / HCPCS</a:t>
            </a:r>
          </a:p>
        </p:txBody>
      </p:sp>
      <p:sp>
        <p:nvSpPr>
          <p:cNvPr id="277" name="https://www.aapc.com/resources/medical-coding/hcpcs.aspx"/>
          <p:cNvSpPr txBox="1"/>
          <p:nvPr/>
        </p:nvSpPr>
        <p:spPr>
          <a:xfrm>
            <a:off x="124348" y="6377159"/>
            <a:ext cx="2946319"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https://www.aapc.com/resources/medical-coding/hcpcs.aspx</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snowMed-CT"/>
          <p:cNvSpPr txBox="1">
            <a:spLocks noGrp="1"/>
          </p:cNvSpPr>
          <p:nvPr>
            <p:ph type="title"/>
          </p:nvPr>
        </p:nvSpPr>
        <p:spPr>
          <a:xfrm>
            <a:off x="445821" y="2927423"/>
            <a:ext cx="10985501" cy="717551"/>
          </a:xfrm>
          <a:prstGeom prst="rect">
            <a:avLst/>
          </a:prstGeom>
        </p:spPr>
        <p:txBody>
          <a:bodyPr/>
          <a:lstStyle/>
          <a:p>
            <a:r>
              <a:t>snowMed-CT</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4 Stages of Healthcare Analytics Continuum">
            <a:extLst>
              <a:ext uri="{FF2B5EF4-FFF2-40B4-BE49-F238E27FC236}">
                <a16:creationId xmlns:a16="http://schemas.microsoft.com/office/drawing/2014/main" id="{D53EB340-A0B9-395F-2AD6-783278958C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08296"/>
            <a:ext cx="5768259" cy="385358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E9F86D6-C600-7C5E-3FB6-4C731152B2BE}"/>
              </a:ext>
            </a:extLst>
          </p:cNvPr>
          <p:cNvSpPr txBox="1"/>
          <p:nvPr/>
        </p:nvSpPr>
        <p:spPr>
          <a:xfrm>
            <a:off x="382484" y="5998435"/>
            <a:ext cx="11427031" cy="276999"/>
          </a:xfrm>
          <a:prstGeom prst="rect">
            <a:avLst/>
          </a:prstGeom>
          <a:noFill/>
        </p:spPr>
        <p:txBody>
          <a:bodyPr wrap="square">
            <a:spAutoFit/>
          </a:bodyPr>
          <a:lstStyle/>
          <a:p>
            <a:r>
              <a:rPr lang="en-US" sz="1200" dirty="0">
                <a:hlinkClick r:id="rId3"/>
              </a:rPr>
              <a:t>https://www.aha.org/center/market-insights/leveraging-data/maturity-framework-data-driven-health-care-organizations</a:t>
            </a:r>
            <a:r>
              <a:rPr lang="en-US" sz="1200" dirty="0"/>
              <a:t> </a:t>
            </a:r>
          </a:p>
        </p:txBody>
      </p:sp>
      <p:sp>
        <p:nvSpPr>
          <p:cNvPr id="7" name="TextBox 6">
            <a:extLst>
              <a:ext uri="{FF2B5EF4-FFF2-40B4-BE49-F238E27FC236}">
                <a16:creationId xmlns:a16="http://schemas.microsoft.com/office/drawing/2014/main" id="{A21D693E-CF8C-48CB-4D9E-C51F887ABA24}"/>
              </a:ext>
            </a:extLst>
          </p:cNvPr>
          <p:cNvSpPr txBox="1"/>
          <p:nvPr/>
        </p:nvSpPr>
        <p:spPr>
          <a:xfrm>
            <a:off x="382484" y="6275434"/>
            <a:ext cx="9954491" cy="276999"/>
          </a:xfrm>
          <a:prstGeom prst="rect">
            <a:avLst/>
          </a:prstGeom>
          <a:noFill/>
        </p:spPr>
        <p:txBody>
          <a:bodyPr wrap="square">
            <a:spAutoFit/>
          </a:bodyPr>
          <a:lstStyle/>
          <a:p>
            <a:r>
              <a:rPr lang="en-US" sz="1200" dirty="0">
                <a:hlinkClick r:id="rId4"/>
              </a:rPr>
              <a:t>https://www.aha.org/system/files/media/file/2021/01/MI_Leveraging_Data_Maturity_Framework.pdf</a:t>
            </a:r>
            <a:r>
              <a:rPr lang="en-US" sz="1200" dirty="0"/>
              <a:t> </a:t>
            </a:r>
          </a:p>
        </p:txBody>
      </p:sp>
      <p:pic>
        <p:nvPicPr>
          <p:cNvPr id="9" name="Picture 8" descr="A screen shot of a phone&#10;&#10;Description automatically generated">
            <a:extLst>
              <a:ext uri="{FF2B5EF4-FFF2-40B4-BE49-F238E27FC236}">
                <a16:creationId xmlns:a16="http://schemas.microsoft.com/office/drawing/2014/main" id="{2E69712C-C090-4155-B274-D10635E0C8B5}"/>
              </a:ext>
            </a:extLst>
          </p:cNvPr>
          <p:cNvPicPr>
            <a:picLocks noChangeAspect="1"/>
          </p:cNvPicPr>
          <p:nvPr/>
        </p:nvPicPr>
        <p:blipFill>
          <a:blip r:embed="rId5"/>
          <a:stretch>
            <a:fillRect/>
          </a:stretch>
        </p:blipFill>
        <p:spPr>
          <a:xfrm>
            <a:off x="9007355" y="718415"/>
            <a:ext cx="1026570" cy="3853585"/>
          </a:xfrm>
          <a:prstGeom prst="rect">
            <a:avLst/>
          </a:prstGeom>
        </p:spPr>
      </p:pic>
      <p:pic>
        <p:nvPicPr>
          <p:cNvPr id="11" name="Picture 10" descr="A group of blue people&#10;&#10;Description automatically generated">
            <a:extLst>
              <a:ext uri="{FF2B5EF4-FFF2-40B4-BE49-F238E27FC236}">
                <a16:creationId xmlns:a16="http://schemas.microsoft.com/office/drawing/2014/main" id="{3BD59CFE-2D65-6967-A890-6FEED7E69087}"/>
              </a:ext>
            </a:extLst>
          </p:cNvPr>
          <p:cNvPicPr>
            <a:picLocks noChangeAspect="1"/>
          </p:cNvPicPr>
          <p:nvPr/>
        </p:nvPicPr>
        <p:blipFill>
          <a:blip r:embed="rId6"/>
          <a:stretch>
            <a:fillRect/>
          </a:stretch>
        </p:blipFill>
        <p:spPr>
          <a:xfrm>
            <a:off x="10033925" y="718415"/>
            <a:ext cx="1052071" cy="5986284"/>
          </a:xfrm>
          <a:prstGeom prst="rect">
            <a:avLst/>
          </a:prstGeom>
        </p:spPr>
      </p:pic>
      <p:sp>
        <p:nvSpPr>
          <p:cNvPr id="12" name="TextBox 11">
            <a:extLst>
              <a:ext uri="{FF2B5EF4-FFF2-40B4-BE49-F238E27FC236}">
                <a16:creationId xmlns:a16="http://schemas.microsoft.com/office/drawing/2014/main" id="{B77923C9-87E1-1F4E-E8D1-7B26801BD54C}"/>
              </a:ext>
            </a:extLst>
          </p:cNvPr>
          <p:cNvSpPr txBox="1"/>
          <p:nvPr/>
        </p:nvSpPr>
        <p:spPr>
          <a:xfrm>
            <a:off x="6058500" y="3096815"/>
            <a:ext cx="2658613" cy="523220"/>
          </a:xfrm>
          <a:prstGeom prst="rect">
            <a:avLst/>
          </a:prstGeom>
          <a:noFill/>
        </p:spPr>
        <p:txBody>
          <a:bodyPr wrap="none" rtlCol="0">
            <a:spAutoFit/>
          </a:bodyPr>
          <a:lstStyle/>
          <a:p>
            <a:r>
              <a:rPr lang="en-US" sz="2800" b="1" dirty="0">
                <a:solidFill>
                  <a:srgbClr val="FF0000"/>
                </a:solidFill>
                <a:highlight>
                  <a:srgbClr val="FFFF00"/>
                </a:highlight>
              </a:rPr>
              <a:t>General VS AHA:</a:t>
            </a:r>
          </a:p>
        </p:txBody>
      </p:sp>
    </p:spTree>
    <p:extLst>
      <p:ext uri="{BB962C8B-B14F-4D97-AF65-F5344CB8AC3E}">
        <p14:creationId xmlns:p14="http://schemas.microsoft.com/office/powerpoint/2010/main" val="2606638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https://www.snomed.org/snomed-ct/five-step-briefing"/>
          <p:cNvSpPr txBox="1"/>
          <p:nvPr/>
        </p:nvSpPr>
        <p:spPr>
          <a:xfrm>
            <a:off x="344936" y="158920"/>
            <a:ext cx="11530336" cy="6668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4000"/>
              <a:t>https://www.snomed.org/snomed-ct/five-step-briefing</a:t>
            </a:r>
          </a:p>
        </p:txBody>
      </p:sp>
      <p:sp>
        <p:nvSpPr>
          <p:cNvPr id="282" name="SNOMED CT (Systematized Nomenclature of Medicine -- Clinical Terms)"/>
          <p:cNvSpPr txBox="1"/>
          <p:nvPr/>
        </p:nvSpPr>
        <p:spPr>
          <a:xfrm>
            <a:off x="350702" y="978498"/>
            <a:ext cx="8773427" cy="9945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defTabSz="457200">
              <a:lnSpc>
                <a:spcPts val="9200"/>
              </a:lnSpc>
              <a:spcBef>
                <a:spcPts val="0"/>
              </a:spcBef>
              <a:defRPr sz="4000" b="1">
                <a:solidFill>
                  <a:srgbClr val="323232"/>
                </a:solidFill>
                <a:latin typeface="Arial"/>
                <a:ea typeface="Arial"/>
                <a:cs typeface="Arial"/>
                <a:sym typeface="Arial"/>
              </a:defRPr>
            </a:lvl1pPr>
          </a:lstStyle>
          <a:p>
            <a:r>
              <a:rPr sz="2000"/>
              <a:t>SNOMED CT (Systematized Nomenclature of Medicine -- Clinical Terms)</a:t>
            </a:r>
          </a:p>
        </p:txBody>
      </p:sp>
      <p:pic>
        <p:nvPicPr>
          <p:cNvPr id="283" name="Screen Shot 2021-09-15 at 10.18.04 AM.png" descr="Screen Shot 2021-09-15 at 10.18.04 AM.png"/>
          <p:cNvPicPr>
            <a:picLocks noChangeAspect="1"/>
          </p:cNvPicPr>
          <p:nvPr/>
        </p:nvPicPr>
        <p:blipFill>
          <a:blip r:embed="rId2"/>
          <a:stretch>
            <a:fillRect/>
          </a:stretch>
        </p:blipFill>
        <p:spPr>
          <a:xfrm>
            <a:off x="272131" y="1685721"/>
            <a:ext cx="10100518" cy="5055973"/>
          </a:xfrm>
          <a:prstGeom prst="rect">
            <a:avLst/>
          </a:prstGeom>
          <a:ln w="12700">
            <a:miter lim="400000"/>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5" name="Screen Shot 2021-09-15 at 10.25.27 AM.png" descr="Screen Shot 2021-09-15 at 10.25.27 AM.png"/>
          <p:cNvPicPr>
            <a:picLocks noChangeAspect="1"/>
          </p:cNvPicPr>
          <p:nvPr/>
        </p:nvPicPr>
        <p:blipFill>
          <a:blip r:embed="rId2"/>
          <a:stretch>
            <a:fillRect/>
          </a:stretch>
        </p:blipFill>
        <p:spPr>
          <a:xfrm>
            <a:off x="3743051" y="96501"/>
            <a:ext cx="4457261" cy="6664998"/>
          </a:xfrm>
          <a:prstGeom prst="rect">
            <a:avLst/>
          </a:prstGeom>
          <a:ln w="12700">
            <a:miter lim="400000"/>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7" name="Screen Shot 2021-09-15 at 10.26.12 AM.png" descr="Screen Shot 2021-09-15 at 10.26.12 AM.png"/>
          <p:cNvPicPr>
            <a:picLocks noChangeAspect="1"/>
          </p:cNvPicPr>
          <p:nvPr/>
        </p:nvPicPr>
        <p:blipFill>
          <a:blip r:embed="rId2"/>
          <a:stretch>
            <a:fillRect/>
          </a:stretch>
        </p:blipFill>
        <p:spPr>
          <a:xfrm>
            <a:off x="1016189" y="-29417"/>
            <a:ext cx="4526568" cy="6916833"/>
          </a:xfrm>
          <a:prstGeom prst="rect">
            <a:avLst/>
          </a:prstGeom>
          <a:ln w="12700">
            <a:miter lim="400000"/>
          </a:ln>
        </p:spPr>
      </p:pic>
      <p:pic>
        <p:nvPicPr>
          <p:cNvPr id="288" name="Screen Shot 2021-09-15 at 10.26.31 AM.png" descr="Screen Shot 2021-09-15 at 10.26.31 AM.png"/>
          <p:cNvPicPr>
            <a:picLocks noChangeAspect="1"/>
          </p:cNvPicPr>
          <p:nvPr/>
        </p:nvPicPr>
        <p:blipFill>
          <a:blip r:embed="rId3"/>
          <a:stretch>
            <a:fillRect/>
          </a:stretch>
        </p:blipFill>
        <p:spPr>
          <a:xfrm>
            <a:off x="6492913" y="0"/>
            <a:ext cx="4526568" cy="6858001"/>
          </a:xfrm>
          <a:prstGeom prst="rect">
            <a:avLst/>
          </a:prstGeom>
          <a:ln w="12700">
            <a:miter lim="400000"/>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https://browser.ihtsdotools.org/"/>
          <p:cNvSpPr txBox="1"/>
          <p:nvPr/>
        </p:nvSpPr>
        <p:spPr>
          <a:xfrm>
            <a:off x="262176" y="984381"/>
            <a:ext cx="5369162"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sz="6000" b="1"/>
            </a:pPr>
            <a:r>
              <a:rPr sz="3000" u="sng">
                <a:hlinkClick r:id="rId2"/>
              </a:rPr>
              <a:t>https://browser.ihtsdotools.org/</a:t>
            </a:r>
            <a:r>
              <a:rPr sz="3000"/>
              <a:t> </a:t>
            </a:r>
          </a:p>
        </p:txBody>
      </p:sp>
      <p:sp>
        <p:nvSpPr>
          <p:cNvPr id="291" name="Unified Medical Language System® (UMLS®)"/>
          <p:cNvSpPr txBox="1"/>
          <p:nvPr/>
        </p:nvSpPr>
        <p:spPr>
          <a:xfrm>
            <a:off x="227138" y="124914"/>
            <a:ext cx="5889241" cy="5302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defTabSz="228600">
              <a:lnSpc>
                <a:spcPts val="4050"/>
              </a:lnSpc>
              <a:spcBef>
                <a:spcPts val="300"/>
              </a:spcBef>
              <a:defRPr sz="5000" b="1">
                <a:solidFill>
                  <a:srgbClr val="0017FF"/>
                </a:solidFill>
              </a:defRPr>
            </a:pPr>
            <a:r>
              <a:rPr sz="2500"/>
              <a:t>Unified Medical Language System® (UMLS®)</a:t>
            </a:r>
          </a:p>
        </p:txBody>
      </p:sp>
      <p:sp>
        <p:nvSpPr>
          <p:cNvPr id="292" name="https://www.nlm.nih.gov/research/umls/index.html"/>
          <p:cNvSpPr txBox="1"/>
          <p:nvPr/>
        </p:nvSpPr>
        <p:spPr>
          <a:xfrm>
            <a:off x="226363" y="685933"/>
            <a:ext cx="2515112"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https://www.nlm.nih.gov/research/umls/index.html</a:t>
            </a:r>
          </a:p>
        </p:txBody>
      </p:sp>
      <p:pic>
        <p:nvPicPr>
          <p:cNvPr id="293" name="Screen Shot 2021-09-15 at 4.30.13 PM.png" descr="Screen Shot 2021-09-15 at 4.30.13 PM.png"/>
          <p:cNvPicPr>
            <a:picLocks noChangeAspect="1"/>
          </p:cNvPicPr>
          <p:nvPr/>
        </p:nvPicPr>
        <p:blipFill>
          <a:blip r:embed="rId3"/>
          <a:stretch>
            <a:fillRect/>
          </a:stretch>
        </p:blipFill>
        <p:spPr>
          <a:xfrm>
            <a:off x="867505" y="1674643"/>
            <a:ext cx="10261601" cy="3949701"/>
          </a:xfrm>
          <a:prstGeom prst="rect">
            <a:avLst/>
          </a:prstGeom>
          <a:ln w="12700">
            <a:miter lim="400000"/>
          </a:ln>
        </p:spPr>
      </p:pic>
      <p:sp>
        <p:nvSpPr>
          <p:cNvPr id="294" name="UK edition: https://snomedbrowser.com/"/>
          <p:cNvSpPr txBox="1"/>
          <p:nvPr/>
        </p:nvSpPr>
        <p:spPr>
          <a:xfrm>
            <a:off x="336772" y="6426278"/>
            <a:ext cx="201978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b="1"/>
              <a:t>UK edition: </a:t>
            </a:r>
            <a:r>
              <a:rPr sz="900"/>
              <a:t>https://snomedbrowser.com/</a:t>
            </a:r>
          </a:p>
        </p:txBody>
      </p:sp>
      <p:sp>
        <p:nvSpPr>
          <p:cNvPr id="295" name="https://uts.nlm.nih.gov/uts/umls/home"/>
          <p:cNvSpPr txBox="1"/>
          <p:nvPr/>
        </p:nvSpPr>
        <p:spPr>
          <a:xfrm>
            <a:off x="6528295" y="1145963"/>
            <a:ext cx="1922001"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https://uts.nlm.nih.gov/uts/umls/home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Claims Flow: CMS related"/>
          <p:cNvSpPr txBox="1">
            <a:spLocks noGrp="1"/>
          </p:cNvSpPr>
          <p:nvPr>
            <p:ph type="title"/>
          </p:nvPr>
        </p:nvSpPr>
        <p:spPr>
          <a:prstGeom prst="rect">
            <a:avLst/>
          </a:prstGeom>
        </p:spPr>
        <p:txBody>
          <a:bodyPr/>
          <a:lstStyle/>
          <a:p>
            <a:r>
              <a:rPr b="1">
                <a:latin typeface="+mn-lt"/>
                <a:ea typeface="+mn-ea"/>
                <a:cs typeface="+mn-cs"/>
                <a:sym typeface="Helvetica Neue"/>
              </a:rPr>
              <a:t>Claims Flow</a:t>
            </a:r>
            <a:r>
              <a:t>: CMS related </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Arrow"/>
          <p:cNvSpPr/>
          <p:nvPr/>
        </p:nvSpPr>
        <p:spPr>
          <a:xfrm rot="5347513">
            <a:off x="4223877" y="2026539"/>
            <a:ext cx="635001" cy="635001"/>
          </a:xfrm>
          <a:prstGeom prst="rightArrow">
            <a:avLst>
              <a:gd name="adj1" fmla="val 32000"/>
              <a:gd name="adj2" fmla="val 64000"/>
            </a:avLst>
          </a:prstGeom>
          <a:solidFill>
            <a:schemeClr val="accent6"/>
          </a:solidFill>
          <a:ln w="12700">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00" name="Arrow"/>
          <p:cNvSpPr/>
          <p:nvPr/>
        </p:nvSpPr>
        <p:spPr>
          <a:xfrm rot="5421191">
            <a:off x="4221972" y="4313190"/>
            <a:ext cx="635001" cy="635001"/>
          </a:xfrm>
          <a:prstGeom prst="rightArrow">
            <a:avLst>
              <a:gd name="adj1" fmla="val 32000"/>
              <a:gd name="adj2" fmla="val 64000"/>
            </a:avLst>
          </a:prstGeom>
          <a:solidFill>
            <a:schemeClr val="accent4">
              <a:hueOff val="-476017"/>
              <a:lumOff val="-10042"/>
            </a:schemeClr>
          </a:solidFill>
          <a:ln w="12700">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01" name="MDC"/>
          <p:cNvSpPr txBox="1"/>
          <p:nvPr/>
        </p:nvSpPr>
        <p:spPr>
          <a:xfrm>
            <a:off x="3916452" y="837059"/>
            <a:ext cx="1247137" cy="666849"/>
          </a:xfrm>
          <a:prstGeom prst="rect">
            <a:avLst/>
          </a:prstGeom>
          <a:solidFill>
            <a:schemeClr val="accent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825500">
              <a:lnSpc>
                <a:spcPct val="100000"/>
              </a:lnSpc>
              <a:spcBef>
                <a:spcPts val="0"/>
              </a:spcBef>
              <a:defRPr sz="8000">
                <a:solidFill>
                  <a:srgbClr val="FFFFFF"/>
                </a:solidFill>
                <a:latin typeface="Helvetica Neue Medium"/>
                <a:ea typeface="Helvetica Neue Medium"/>
                <a:cs typeface="Helvetica Neue Medium"/>
                <a:sym typeface="Helvetica Neue Medium"/>
              </a:defRPr>
            </a:lvl1pPr>
          </a:lstStyle>
          <a:p>
            <a:r>
              <a:rPr sz="4000"/>
              <a:t>MDC</a:t>
            </a:r>
          </a:p>
        </p:txBody>
      </p:sp>
      <p:sp>
        <p:nvSpPr>
          <p:cNvPr id="302" name="MCC/CC"/>
          <p:cNvSpPr txBox="1"/>
          <p:nvPr/>
        </p:nvSpPr>
        <p:spPr>
          <a:xfrm>
            <a:off x="3455589" y="3182619"/>
            <a:ext cx="2168863" cy="666849"/>
          </a:xfrm>
          <a:prstGeom prst="rect">
            <a:avLst/>
          </a:prstGeom>
          <a:solidFill>
            <a:schemeClr val="accent4">
              <a:hueOff val="-476017"/>
              <a:lumOff val="-10042"/>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825500">
              <a:lnSpc>
                <a:spcPct val="100000"/>
              </a:lnSpc>
              <a:spcBef>
                <a:spcPts val="0"/>
              </a:spcBef>
              <a:defRPr sz="8000">
                <a:solidFill>
                  <a:srgbClr val="FFFFFF"/>
                </a:solidFill>
                <a:latin typeface="Helvetica Neue Medium"/>
                <a:ea typeface="Helvetica Neue Medium"/>
                <a:cs typeface="Helvetica Neue Medium"/>
                <a:sym typeface="Helvetica Neue Medium"/>
              </a:defRPr>
            </a:lvl1pPr>
          </a:lstStyle>
          <a:p>
            <a:r>
              <a:rPr sz="4000"/>
              <a:t>MCC/CC</a:t>
            </a:r>
          </a:p>
        </p:txBody>
      </p:sp>
      <p:sp>
        <p:nvSpPr>
          <p:cNvPr id="303" name="DRG"/>
          <p:cNvSpPr txBox="1"/>
          <p:nvPr/>
        </p:nvSpPr>
        <p:spPr>
          <a:xfrm>
            <a:off x="3954123" y="5411287"/>
            <a:ext cx="1171796" cy="666849"/>
          </a:xfrm>
          <a:prstGeom prst="rect">
            <a:avLst/>
          </a:prstGeom>
          <a:solidFill>
            <a:srgbClr val="ED220D"/>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825500">
              <a:lnSpc>
                <a:spcPct val="100000"/>
              </a:lnSpc>
              <a:spcBef>
                <a:spcPts val="0"/>
              </a:spcBef>
              <a:defRPr sz="8000">
                <a:solidFill>
                  <a:srgbClr val="FFFFFF"/>
                </a:solidFill>
                <a:latin typeface="Helvetica Neue Medium"/>
                <a:ea typeface="Helvetica Neue Medium"/>
                <a:cs typeface="Helvetica Neue Medium"/>
                <a:sym typeface="Helvetica Neue Medium"/>
              </a:defRPr>
            </a:lvl1pPr>
          </a:lstStyle>
          <a:p>
            <a:r>
              <a:rPr sz="4000"/>
              <a:t>DRG</a:t>
            </a:r>
          </a:p>
        </p:txBody>
      </p:sp>
      <p:sp>
        <p:nvSpPr>
          <p:cNvPr id="304" name="Major Diagnostic Category (1-25)"/>
          <p:cNvSpPr txBox="1"/>
          <p:nvPr/>
        </p:nvSpPr>
        <p:spPr>
          <a:xfrm>
            <a:off x="5491211" y="997943"/>
            <a:ext cx="5153394" cy="4109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lnSpc>
                <a:spcPct val="80000"/>
              </a:lnSpc>
              <a:defRPr sz="5700" spc="-114"/>
            </a:pPr>
            <a:r>
              <a:rPr sz="2850"/>
              <a:t>Major Diagnostic Category </a:t>
            </a:r>
            <a:r>
              <a:rPr sz="2850" b="1"/>
              <a:t>(1-25)</a:t>
            </a:r>
          </a:p>
        </p:txBody>
      </p:sp>
      <p:sp>
        <p:nvSpPr>
          <p:cNvPr id="305" name="major complication or comorbidity (MCC) OR complication/comorbidity: Yes/No"/>
          <p:cNvSpPr txBox="1"/>
          <p:nvPr/>
        </p:nvSpPr>
        <p:spPr>
          <a:xfrm>
            <a:off x="5968736" y="2720953"/>
            <a:ext cx="4872414" cy="1590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defTabSz="228600">
              <a:spcBef>
                <a:spcPts val="650"/>
              </a:spcBef>
              <a:defRPr sz="5000">
                <a:latin typeface="Verdana"/>
                <a:ea typeface="Verdana"/>
                <a:cs typeface="Verdana"/>
                <a:sym typeface="Verdana"/>
              </a:defRPr>
            </a:pPr>
            <a:r>
              <a:rPr sz="2500"/>
              <a:t>major complication or comorbidity (MCC) OR complication/comorbidity:</a:t>
            </a:r>
            <a:r>
              <a:rPr sz="2500" b="1"/>
              <a:t> Yes/No</a:t>
            </a:r>
          </a:p>
        </p:txBody>
      </p:sp>
      <p:sp>
        <p:nvSpPr>
          <p:cNvPr id="306" name="APR-DRG…"/>
          <p:cNvSpPr txBox="1"/>
          <p:nvPr/>
        </p:nvSpPr>
        <p:spPr>
          <a:xfrm>
            <a:off x="6016550" y="5511315"/>
            <a:ext cx="514564" cy="4667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b="1"/>
            </a:pPr>
            <a:r>
              <a:rPr sz="900"/>
              <a:t>APR-DRG</a:t>
            </a:r>
          </a:p>
          <a:p>
            <a:pPr>
              <a:defRPr b="1"/>
            </a:pPr>
            <a:r>
              <a:rPr sz="900"/>
              <a:t>CMS-DRG</a:t>
            </a:r>
          </a:p>
          <a:p>
            <a:pPr>
              <a:defRPr b="1"/>
            </a:pPr>
            <a:r>
              <a:rPr sz="900">
                <a:solidFill>
                  <a:schemeClr val="accent6"/>
                </a:solidFill>
              </a:rPr>
              <a:t>MS-DRG</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 name="Screen Shot 2021-09-15 at 10.18.04 AM.png" descr="Screen Shot 2021-09-15 at 10.18.04 AM.png"/>
          <p:cNvPicPr>
            <a:picLocks noChangeAspect="1"/>
          </p:cNvPicPr>
          <p:nvPr/>
        </p:nvPicPr>
        <p:blipFill>
          <a:blip r:embed="rId2"/>
          <a:srcRect r="56144" b="39622"/>
          <a:stretch>
            <a:fillRect/>
          </a:stretch>
        </p:blipFill>
        <p:spPr>
          <a:xfrm>
            <a:off x="3881140" y="288721"/>
            <a:ext cx="4429626" cy="3052646"/>
          </a:xfrm>
          <a:prstGeom prst="rect">
            <a:avLst/>
          </a:prstGeom>
          <a:ln w="25400">
            <a:solidFill>
              <a:srgbClr val="000000"/>
            </a:solidFill>
            <a:miter lim="400000"/>
          </a:ln>
        </p:spPr>
      </p:pic>
      <p:sp>
        <p:nvSpPr>
          <p:cNvPr id="309" name="DRGs: Diagnosis-related groups [US]"/>
          <p:cNvSpPr txBox="1">
            <a:spLocks noGrp="1"/>
          </p:cNvSpPr>
          <p:nvPr>
            <p:ph type="title" idx="4294967295"/>
          </p:nvPr>
        </p:nvSpPr>
        <p:spPr>
          <a:xfrm>
            <a:off x="169175" y="4237772"/>
            <a:ext cx="11853556" cy="717551"/>
          </a:xfrm>
          <a:prstGeom prst="rect">
            <a:avLst/>
          </a:prstGeom>
        </p:spPr>
        <p:txBody>
          <a:bodyPr>
            <a:normAutofit fontScale="90000"/>
          </a:bodyPr>
          <a:lstStyle>
            <a:lvl1pPr defTabSz="2316421">
              <a:defRPr sz="8740" spc="-174">
                <a:solidFill>
                  <a:schemeClr val="accent6">
                    <a:satOff val="-20754"/>
                    <a:lumOff val="-16738"/>
                  </a:schemeClr>
                </a:solidFill>
              </a:defRPr>
            </a:lvl1pPr>
          </a:lstStyle>
          <a:p>
            <a:pPr algn="ctr"/>
            <a:r>
              <a:rPr dirty="0"/>
              <a:t>DRGs: Diagnosis-related groups [US]</a:t>
            </a:r>
          </a:p>
        </p:txBody>
      </p:sp>
      <p:sp>
        <p:nvSpPr>
          <p:cNvPr id="310" name="HRGs: Healthcare-resource groups [NHS]"/>
          <p:cNvSpPr txBox="1"/>
          <p:nvPr/>
        </p:nvSpPr>
        <p:spPr>
          <a:xfrm>
            <a:off x="1325252" y="5872672"/>
            <a:ext cx="10985501" cy="7175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lvl1pPr defTabSz="2316421">
              <a:lnSpc>
                <a:spcPct val="80000"/>
              </a:lnSpc>
              <a:spcBef>
                <a:spcPts val="0"/>
              </a:spcBef>
              <a:defRPr sz="8740" b="1" spc="-174">
                <a:solidFill>
                  <a:schemeClr val="accent6">
                    <a:satOff val="-20754"/>
                    <a:lumOff val="-16738"/>
                  </a:schemeClr>
                </a:solidFill>
              </a:defRPr>
            </a:lvl1pPr>
          </a:lstStyle>
          <a:p>
            <a:r>
              <a:rPr sz="4370" dirty="0"/>
              <a:t>HRGs: Healthcare-resource groups [NHS]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HRGs"/>
          <p:cNvSpPr txBox="1">
            <a:spLocks noGrp="1"/>
          </p:cNvSpPr>
          <p:nvPr>
            <p:ph type="title"/>
          </p:nvPr>
        </p:nvSpPr>
        <p:spPr>
          <a:prstGeom prst="rect">
            <a:avLst/>
          </a:prstGeom>
        </p:spPr>
        <p:txBody>
          <a:bodyPr/>
          <a:lstStyle/>
          <a:p>
            <a:r>
              <a:t>HRGs</a:t>
            </a:r>
          </a:p>
        </p:txBody>
      </p:sp>
      <p:sp>
        <p:nvSpPr>
          <p:cNvPr id="313" name="Owned/managed by the NHS"/>
          <p:cNvSpPr txBox="1">
            <a:spLocks noGrp="1"/>
          </p:cNvSpPr>
          <p:nvPr>
            <p:ph type="body" idx="13"/>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10000"/>
          </a:bodyPr>
          <a:lstStyle/>
          <a:p>
            <a:r>
              <a:t>Owned/managed by the NHS </a:t>
            </a:r>
          </a:p>
        </p:txBody>
      </p:sp>
      <p:sp>
        <p:nvSpPr>
          <p:cNvPr id="314" name="https://data.standards.nhs.uk/published-standards/healthcare-resource-groups"/>
          <p:cNvSpPr txBox="1"/>
          <p:nvPr/>
        </p:nvSpPr>
        <p:spPr>
          <a:xfrm>
            <a:off x="634773" y="2538268"/>
            <a:ext cx="9994146"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2400" dirty="0">
                <a:hlinkClick r:id="rId2"/>
              </a:rPr>
              <a:t>https://data.standards.nhs.uk/published-standards/healthcare-resource-groups</a:t>
            </a:r>
            <a:r>
              <a:rPr lang="en-US" sz="2400" dirty="0"/>
              <a:t> </a:t>
            </a:r>
            <a:endParaRPr sz="2400" dirty="0"/>
          </a:p>
        </p:txBody>
      </p:sp>
      <p:pic>
        <p:nvPicPr>
          <p:cNvPr id="315" name="Screenshot 2023-04-18 at 10.32.35 AM.png" descr="Screenshot 2023-04-18 at 10.32.35 AM.png"/>
          <p:cNvPicPr>
            <a:picLocks noChangeAspect="1"/>
          </p:cNvPicPr>
          <p:nvPr/>
        </p:nvPicPr>
        <p:blipFill>
          <a:blip r:embed="rId3"/>
          <a:stretch>
            <a:fillRect/>
          </a:stretch>
        </p:blipFill>
        <p:spPr>
          <a:xfrm>
            <a:off x="5012816" y="872820"/>
            <a:ext cx="6515101" cy="1562101"/>
          </a:xfrm>
          <a:prstGeom prst="rect">
            <a:avLst/>
          </a:prstGeom>
          <a:ln w="12700">
            <a:miter lim="400000"/>
          </a:ln>
        </p:spPr>
      </p:pic>
      <p:sp>
        <p:nvSpPr>
          <p:cNvPr id="316" name="The objective of using HRGs is to ensure that NHS organisations use a common standard to report activity.…"/>
          <p:cNvSpPr txBox="1"/>
          <p:nvPr/>
        </p:nvSpPr>
        <p:spPr>
          <a:xfrm>
            <a:off x="634773" y="3059668"/>
            <a:ext cx="11266714" cy="33752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marL="190500" indent="-190500" defTabSz="228600">
              <a:buSzPct val="123000"/>
              <a:buChar char="•"/>
              <a:defRPr sz="4000">
                <a:solidFill>
                  <a:srgbClr val="3F525F"/>
                </a:solidFill>
                <a:latin typeface="Arial"/>
                <a:ea typeface="Arial"/>
                <a:cs typeface="Arial"/>
                <a:sym typeface="Arial"/>
              </a:defRPr>
            </a:pPr>
            <a:r>
              <a:rPr sz="2400" dirty="0"/>
              <a:t>The objective of using HRGs is to ensure that NHS </a:t>
            </a:r>
            <a:r>
              <a:rPr sz="2400" dirty="0" err="1"/>
              <a:t>organisations</a:t>
            </a:r>
            <a:r>
              <a:rPr sz="2400" dirty="0"/>
              <a:t> use a common standard to report activity.</a:t>
            </a:r>
            <a:endParaRPr lang="en-US" sz="2400" dirty="0"/>
          </a:p>
          <a:p>
            <a:pPr defTabSz="228600">
              <a:buSzPct val="123000"/>
              <a:defRPr sz="4000">
                <a:solidFill>
                  <a:srgbClr val="3F525F"/>
                </a:solidFill>
                <a:latin typeface="Arial"/>
                <a:ea typeface="Arial"/>
                <a:cs typeface="Arial"/>
                <a:sym typeface="Arial"/>
              </a:defRPr>
            </a:pPr>
            <a:endParaRPr sz="2400" dirty="0"/>
          </a:p>
          <a:p>
            <a:pPr marL="190500" indent="-190500" defTabSz="228600">
              <a:buSzPct val="123000"/>
              <a:buChar char="•"/>
              <a:defRPr sz="4000">
                <a:solidFill>
                  <a:srgbClr val="3F525F"/>
                </a:solidFill>
                <a:latin typeface="Arial"/>
                <a:ea typeface="Arial"/>
                <a:cs typeface="Arial"/>
                <a:sym typeface="Arial"/>
              </a:defRPr>
            </a:pPr>
            <a:r>
              <a:rPr sz="2400" dirty="0"/>
              <a:t>HRGs are currently used as a means of determining fair and equitable reimbursement for care services delivered by providers</a:t>
            </a:r>
            <a:endParaRPr lang="en-US" sz="2400" dirty="0"/>
          </a:p>
          <a:p>
            <a:pPr defTabSz="228600">
              <a:buSzPct val="123000"/>
              <a:defRPr sz="4000">
                <a:solidFill>
                  <a:srgbClr val="3F525F"/>
                </a:solidFill>
                <a:latin typeface="Arial"/>
                <a:ea typeface="Arial"/>
                <a:cs typeface="Arial"/>
                <a:sym typeface="Arial"/>
              </a:defRPr>
            </a:pPr>
            <a:endParaRPr sz="2400" dirty="0"/>
          </a:p>
          <a:p>
            <a:pPr marL="190500" indent="-190500" defTabSz="228600">
              <a:buSzPct val="123000"/>
              <a:buChar char="•"/>
              <a:defRPr sz="4000">
                <a:solidFill>
                  <a:srgbClr val="3F525F"/>
                </a:solidFill>
                <a:latin typeface="Arial"/>
                <a:ea typeface="Arial"/>
                <a:cs typeface="Arial"/>
                <a:sym typeface="Arial"/>
              </a:defRPr>
            </a:pPr>
            <a:r>
              <a:rPr sz="2400" dirty="0"/>
              <a:t>HRGs offer </a:t>
            </a:r>
            <a:r>
              <a:rPr sz="2400" dirty="0" err="1"/>
              <a:t>organisations</a:t>
            </a:r>
            <a:r>
              <a:rPr sz="2400" dirty="0"/>
              <a:t> the ability to understand their own activity in terms of the types of patients they care for, and the treatments they undertake. In addition they allow external comparative and benchmarking activity to take place. </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DRGs: Diagnosis-related groups"/>
          <p:cNvSpPr txBox="1">
            <a:spLocks noGrp="1"/>
          </p:cNvSpPr>
          <p:nvPr>
            <p:ph type="title"/>
          </p:nvPr>
        </p:nvSpPr>
        <p:spPr>
          <a:xfrm>
            <a:off x="371436" y="691284"/>
            <a:ext cx="10985501" cy="717551"/>
          </a:xfrm>
          <a:prstGeom prst="rect">
            <a:avLst/>
          </a:prstGeom>
        </p:spPr>
        <p:txBody>
          <a:bodyPr>
            <a:noAutofit/>
          </a:bodyPr>
          <a:lstStyle>
            <a:lvl1pPr defTabSz="2316421">
              <a:defRPr sz="8740" spc="-174">
                <a:solidFill>
                  <a:schemeClr val="accent6">
                    <a:satOff val="-20754"/>
                    <a:lumOff val="-16738"/>
                  </a:schemeClr>
                </a:solidFill>
              </a:defRPr>
            </a:lvl1pPr>
          </a:lstStyle>
          <a:p>
            <a:r>
              <a:rPr sz="6600" dirty="0"/>
              <a:t>DRGs: Diagnosis-related groups</a:t>
            </a:r>
          </a:p>
        </p:txBody>
      </p:sp>
      <p:sp>
        <p:nvSpPr>
          <p:cNvPr id="319" name="Today there is no universal DRG system.…"/>
          <p:cNvSpPr txBox="1"/>
          <p:nvPr/>
        </p:nvSpPr>
        <p:spPr>
          <a:xfrm>
            <a:off x="417140" y="1830638"/>
            <a:ext cx="10190482" cy="1590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defTabSz="228600">
              <a:defRPr sz="4000">
                <a:solidFill>
                  <a:srgbClr val="666666"/>
                </a:solidFill>
                <a:latin typeface="Times Roman"/>
                <a:ea typeface="Times Roman"/>
                <a:cs typeface="Times Roman"/>
                <a:sym typeface="Times Roman"/>
              </a:defRPr>
            </a:pPr>
            <a:r>
              <a:rPr sz="2000" dirty="0"/>
              <a:t>Today there is no universal DRG system. </a:t>
            </a:r>
          </a:p>
          <a:p>
            <a:pPr defTabSz="228600">
              <a:defRPr sz="4000">
                <a:solidFill>
                  <a:srgbClr val="666666"/>
                </a:solidFill>
                <a:latin typeface="Times Roman"/>
                <a:ea typeface="Times Roman"/>
                <a:cs typeface="Times Roman"/>
                <a:sym typeface="Times Roman"/>
              </a:defRPr>
            </a:pPr>
            <a:endParaRPr sz="2000" dirty="0"/>
          </a:p>
          <a:p>
            <a:pPr defTabSz="228600">
              <a:defRPr sz="4000">
                <a:solidFill>
                  <a:srgbClr val="666666"/>
                </a:solidFill>
                <a:latin typeface="Times Roman"/>
                <a:ea typeface="Times Roman"/>
                <a:cs typeface="Times Roman"/>
                <a:sym typeface="Times Roman"/>
              </a:defRPr>
            </a:pPr>
            <a:r>
              <a:rPr sz="2000" dirty="0"/>
              <a:t>Each organization – healthcare service provider or insurance company – can create its own DRGs. </a:t>
            </a:r>
          </a:p>
          <a:p>
            <a:pPr defTabSz="228600">
              <a:defRPr sz="4000">
                <a:solidFill>
                  <a:srgbClr val="666666"/>
                </a:solidFill>
                <a:latin typeface="Times Roman"/>
                <a:ea typeface="Times Roman"/>
                <a:cs typeface="Times Roman"/>
                <a:sym typeface="Times Roman"/>
              </a:defRPr>
            </a:pPr>
            <a:endParaRPr sz="2000" dirty="0"/>
          </a:p>
          <a:p>
            <a:pPr defTabSz="228600">
              <a:defRPr sz="4000">
                <a:solidFill>
                  <a:srgbClr val="666666"/>
                </a:solidFill>
                <a:latin typeface="Times Roman"/>
                <a:ea typeface="Times Roman"/>
                <a:cs typeface="Times Roman"/>
                <a:sym typeface="Times Roman"/>
              </a:defRPr>
            </a:pPr>
            <a:r>
              <a:rPr sz="2000" dirty="0"/>
              <a:t>The most prominent being known as </a:t>
            </a:r>
            <a:r>
              <a:rPr sz="2000" b="1" dirty="0"/>
              <a:t>MS</a:t>
            </a:r>
            <a:r>
              <a:rPr sz="2000" dirty="0"/>
              <a:t>-</a:t>
            </a:r>
            <a:r>
              <a:rPr sz="2000" b="1" dirty="0"/>
              <a:t>DRG (</a:t>
            </a:r>
            <a:r>
              <a:rPr sz="2000" b="1" dirty="0" err="1"/>
              <a:t>medicare</a:t>
            </a:r>
            <a:r>
              <a:rPr sz="2000" b="1" dirty="0"/>
              <a:t> DRG)</a:t>
            </a:r>
            <a:r>
              <a:rPr sz="2000" dirty="0"/>
              <a:t>.</a:t>
            </a:r>
          </a:p>
        </p:txBody>
      </p:sp>
      <p:sp>
        <p:nvSpPr>
          <p:cNvPr id="320" name="The MS-DRG classification and coding system starts by first dividing all the possible ailments a person could be suffering from into 25 different categories (called Medical Diagnostic Categories or MDCs) which are mostly based on different systems in the"/>
          <p:cNvSpPr txBox="1"/>
          <p:nvPr/>
        </p:nvSpPr>
        <p:spPr>
          <a:xfrm>
            <a:off x="417140" y="4086882"/>
            <a:ext cx="11546260" cy="24981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defTabSz="457200">
              <a:lnSpc>
                <a:spcPct val="100000"/>
              </a:lnSpc>
              <a:spcBef>
                <a:spcPts val="0"/>
              </a:spcBef>
              <a:defRPr sz="5300" i="1">
                <a:solidFill>
                  <a:srgbClr val="666666"/>
                </a:solidFill>
                <a:latin typeface="Times Roman"/>
                <a:ea typeface="Times Roman"/>
                <a:cs typeface="Times Roman"/>
                <a:sym typeface="Times Roman"/>
              </a:defRPr>
            </a:lvl1pPr>
          </a:lstStyle>
          <a:p>
            <a:r>
              <a:rPr sz="2650" dirty="0"/>
              <a:t>The MS-DRG classification and coding system starts by first dividing all the possible ailments a person could be suffering from into 25 different categories (called Medical Diagnostic Categories or MDCs) which are mostly based on different systems in the body (i.e., pertaining to the heart, lymph system, </a:t>
            </a:r>
            <a:r>
              <a:rPr sz="2650" dirty="0" err="1"/>
              <a:t>etc</a:t>
            </a:r>
            <a:r>
              <a:rPr sz="2650" dirty="0"/>
              <a:t>). A subset of codes within these initial 25 then identifies if the medical procedure is surgical or not.</a:t>
            </a:r>
          </a:p>
        </p:txBody>
      </p:sp>
      <p:sp>
        <p:nvSpPr>
          <p:cNvPr id="321" name="Medicare Severity Diagnosis Related Groups"/>
          <p:cNvSpPr txBox="1"/>
          <p:nvPr/>
        </p:nvSpPr>
        <p:spPr>
          <a:xfrm>
            <a:off x="4114521" y="3420817"/>
            <a:ext cx="3050515" cy="2205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defTabSz="457200">
              <a:lnSpc>
                <a:spcPct val="100000"/>
              </a:lnSpc>
              <a:spcBef>
                <a:spcPts val="0"/>
              </a:spcBef>
              <a:defRPr sz="1700" b="1">
                <a:solidFill>
                  <a:schemeClr val="accent6"/>
                </a:solidFill>
                <a:latin typeface="Arial"/>
                <a:ea typeface="Arial"/>
                <a:cs typeface="Arial"/>
                <a:sym typeface="Arial"/>
              </a:defRPr>
            </a:lvl1pPr>
          </a:lstStyle>
          <a:p>
            <a:r>
              <a:rPr sz="1100" dirty="0"/>
              <a:t>Medicare Severity Diagnosis Related Groups</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MS-DRG"/>
          <p:cNvSpPr txBox="1">
            <a:spLocks noGrp="1"/>
          </p:cNvSpPr>
          <p:nvPr>
            <p:ph type="title"/>
          </p:nvPr>
        </p:nvSpPr>
        <p:spPr>
          <a:xfrm>
            <a:off x="382575" y="1106920"/>
            <a:ext cx="10985501" cy="717551"/>
          </a:xfrm>
          <a:prstGeom prst="rect">
            <a:avLst/>
          </a:prstGeom>
        </p:spPr>
        <p:txBody>
          <a:bodyPr>
            <a:normAutofit fontScale="90000"/>
          </a:bodyPr>
          <a:lstStyle>
            <a:lvl1pPr defTabSz="2316421">
              <a:defRPr sz="8740" spc="-174">
                <a:solidFill>
                  <a:schemeClr val="accent6">
                    <a:satOff val="-20754"/>
                    <a:lumOff val="-16738"/>
                  </a:schemeClr>
                </a:solidFill>
              </a:defRPr>
            </a:lvl1pPr>
          </a:lstStyle>
          <a:p>
            <a:r>
              <a:rPr dirty="0"/>
              <a:t>MS-DRG</a:t>
            </a:r>
          </a:p>
        </p:txBody>
      </p:sp>
      <p:sp>
        <p:nvSpPr>
          <p:cNvPr id="324" name="The MS-DRG classification and coding system starts by first dividing all the possible ailments a person could be suffering from into 25 different categories (called Medical Diagnostic Categories or MDCs) which are mostly based on different systems in the"/>
          <p:cNvSpPr txBox="1"/>
          <p:nvPr/>
        </p:nvSpPr>
        <p:spPr>
          <a:xfrm>
            <a:off x="477762" y="2308590"/>
            <a:ext cx="8617154" cy="37215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defTabSz="228600">
              <a:defRPr sz="5300" i="1">
                <a:solidFill>
                  <a:srgbClr val="666666"/>
                </a:solidFill>
                <a:latin typeface="Times Roman"/>
                <a:ea typeface="Times Roman"/>
                <a:cs typeface="Times Roman"/>
                <a:sym typeface="Times Roman"/>
              </a:defRPr>
            </a:pPr>
            <a:r>
              <a:rPr sz="2650" dirty="0"/>
              <a:t>The MS-DRG classification and coding system starts by first dividing all the possible ailments a person could be suffering from into 25 different categories (called Medical Diagnostic Categories or MDCs) which are mostly based on different systems in the body (i.e., pertaining to the heart, lymph system, </a:t>
            </a:r>
            <a:r>
              <a:rPr sz="2650" dirty="0" err="1"/>
              <a:t>etc</a:t>
            </a:r>
            <a:r>
              <a:rPr sz="2650" dirty="0"/>
              <a:t>). </a:t>
            </a:r>
          </a:p>
          <a:p>
            <a:pPr defTabSz="228600">
              <a:defRPr sz="5300" i="1">
                <a:solidFill>
                  <a:srgbClr val="666666"/>
                </a:solidFill>
                <a:latin typeface="Times Roman"/>
                <a:ea typeface="Times Roman"/>
                <a:cs typeface="Times Roman"/>
                <a:sym typeface="Times Roman"/>
              </a:defRPr>
            </a:pPr>
            <a:endParaRPr sz="2650" dirty="0"/>
          </a:p>
          <a:p>
            <a:pPr defTabSz="228600">
              <a:defRPr sz="5300" i="1">
                <a:solidFill>
                  <a:srgbClr val="666666"/>
                </a:solidFill>
                <a:latin typeface="Times Roman"/>
                <a:ea typeface="Times Roman"/>
                <a:cs typeface="Times Roman"/>
                <a:sym typeface="Times Roman"/>
              </a:defRPr>
            </a:pPr>
            <a:r>
              <a:rPr sz="2650" dirty="0"/>
              <a:t>A subset of codes within these initial 25 then identifies if the medical procedure is surgical or not.</a:t>
            </a:r>
          </a:p>
        </p:txBody>
      </p:sp>
      <p:sp>
        <p:nvSpPr>
          <p:cNvPr id="325" name="Medicare Severity Diagnosis Related Groups"/>
          <p:cNvSpPr txBox="1"/>
          <p:nvPr/>
        </p:nvSpPr>
        <p:spPr>
          <a:xfrm>
            <a:off x="382575" y="373100"/>
            <a:ext cx="4837863" cy="320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defTabSz="457200">
              <a:lnSpc>
                <a:spcPct val="100000"/>
              </a:lnSpc>
              <a:spcBef>
                <a:spcPts val="0"/>
              </a:spcBef>
              <a:defRPr sz="3500" b="1">
                <a:solidFill>
                  <a:schemeClr val="accent6"/>
                </a:solidFill>
                <a:latin typeface="Arial"/>
                <a:ea typeface="Arial"/>
                <a:cs typeface="Arial"/>
                <a:sym typeface="Arial"/>
              </a:defRPr>
            </a:lvl1pPr>
          </a:lstStyle>
          <a:p>
            <a:r>
              <a:rPr sz="1750"/>
              <a:t>Medicare Severity Diagnosis Related Groups</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AEE51-1A33-B085-52C6-2AED1EE6A9B3}"/>
              </a:ext>
            </a:extLst>
          </p:cNvPr>
          <p:cNvSpPr>
            <a:spLocks noGrp="1"/>
          </p:cNvSpPr>
          <p:nvPr>
            <p:ph type="title"/>
          </p:nvPr>
        </p:nvSpPr>
        <p:spPr/>
        <p:txBody>
          <a:bodyPr/>
          <a:lstStyle/>
          <a:p>
            <a:r>
              <a:rPr lang="en-US" dirty="0"/>
              <a:t>Structured, Unstructured, Semi </a:t>
            </a:r>
          </a:p>
        </p:txBody>
      </p:sp>
      <p:pic>
        <p:nvPicPr>
          <p:cNvPr id="4100" name="Picture 4" descr="Different data types: structured, semi‐structured, and unstructured.... |  Download Scientific Diagram">
            <a:extLst>
              <a:ext uri="{FF2B5EF4-FFF2-40B4-BE49-F238E27FC236}">
                <a16:creationId xmlns:a16="http://schemas.microsoft.com/office/drawing/2014/main" id="{A8B59E03-3830-2D40-B5D5-0E44AC6F8E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500" y="1690688"/>
            <a:ext cx="10795000" cy="42799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85EE955-C252-1C5F-72C6-F025741052EC}"/>
              </a:ext>
            </a:extLst>
          </p:cNvPr>
          <p:cNvSpPr txBox="1"/>
          <p:nvPr/>
        </p:nvSpPr>
        <p:spPr>
          <a:xfrm>
            <a:off x="187036" y="6492875"/>
            <a:ext cx="10049493" cy="261610"/>
          </a:xfrm>
          <a:prstGeom prst="rect">
            <a:avLst/>
          </a:prstGeom>
          <a:noFill/>
        </p:spPr>
        <p:txBody>
          <a:bodyPr wrap="square">
            <a:spAutoFit/>
          </a:bodyPr>
          <a:lstStyle/>
          <a:p>
            <a:r>
              <a:rPr lang="en-US" sz="1100" dirty="0"/>
              <a:t>https://</a:t>
            </a:r>
            <a:r>
              <a:rPr lang="en-US" sz="1100" dirty="0" err="1"/>
              <a:t>www.researchgate.net</a:t>
            </a:r>
            <a:r>
              <a:rPr lang="en-US" sz="1100" dirty="0"/>
              <a:t>/figure/Different-data-types-structured-semi-structured-and-unstructured-Structured-data-is_fig4_368672613</a:t>
            </a:r>
          </a:p>
        </p:txBody>
      </p:sp>
    </p:spTree>
    <p:extLst>
      <p:ext uri="{BB962C8B-B14F-4D97-AF65-F5344CB8AC3E}">
        <p14:creationId xmlns:p14="http://schemas.microsoft.com/office/powerpoint/2010/main" val="30985443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Diagnosis Related Group {DRG}"/>
          <p:cNvSpPr txBox="1">
            <a:spLocks noGrp="1"/>
          </p:cNvSpPr>
          <p:nvPr>
            <p:ph type="title" idx="4294967295"/>
          </p:nvPr>
        </p:nvSpPr>
        <p:spPr>
          <a:xfrm>
            <a:off x="328930" y="547097"/>
            <a:ext cx="10985501" cy="717551"/>
          </a:xfrm>
          <a:prstGeom prst="rect">
            <a:avLst/>
          </a:prstGeom>
        </p:spPr>
        <p:txBody>
          <a:bodyPr/>
          <a:lstStyle/>
          <a:p>
            <a:r>
              <a:t>Diagnosis Related Group {DRG}</a:t>
            </a:r>
          </a:p>
        </p:txBody>
      </p:sp>
      <p:sp>
        <p:nvSpPr>
          <p:cNvPr id="328" name="https://www.hcup-us.ahrq.gov/db/nation/nis/APS-DRGsV20DefinitionsManual.pdf"/>
          <p:cNvSpPr txBox="1"/>
          <p:nvPr/>
        </p:nvSpPr>
        <p:spPr>
          <a:xfrm>
            <a:off x="212979" y="5708485"/>
            <a:ext cx="3941785"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https://www.hcup-us.ahrq.gov/db/nation/nis/APS-DRGsV20DefinitionsManual.pdf</a:t>
            </a:r>
          </a:p>
        </p:txBody>
      </p:sp>
      <p:sp>
        <p:nvSpPr>
          <p:cNvPr id="329" name="All Patient Severity adjusted DRG (APS-DRG)"/>
          <p:cNvSpPr txBox="1"/>
          <p:nvPr/>
        </p:nvSpPr>
        <p:spPr>
          <a:xfrm>
            <a:off x="212979" y="5272541"/>
            <a:ext cx="2178481"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b="1"/>
            </a:pPr>
            <a:r>
              <a:rPr sz="900"/>
              <a:t>All Patient Severity adjusted DRG (APS-DRG)</a:t>
            </a:r>
          </a:p>
        </p:txBody>
      </p:sp>
      <p:sp>
        <p:nvSpPr>
          <p:cNvPr id="330" name="Medicare Severity DRG (CMS-DRG &amp; MS-DRG)"/>
          <p:cNvSpPr txBox="1"/>
          <p:nvPr/>
        </p:nvSpPr>
        <p:spPr>
          <a:xfrm>
            <a:off x="174901" y="1747480"/>
            <a:ext cx="2253822"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b="1"/>
            </a:pPr>
            <a:r>
              <a:rPr sz="900"/>
              <a:t>Medicare Severity DRG (CMS-DRG &amp; </a:t>
            </a:r>
            <a:r>
              <a:rPr sz="900">
                <a:solidFill>
                  <a:schemeClr val="accent6"/>
                </a:solidFill>
              </a:rPr>
              <a:t>MS-DRG</a:t>
            </a:r>
            <a:r>
              <a:rPr sz="900"/>
              <a:t>)</a:t>
            </a:r>
          </a:p>
        </p:txBody>
      </p:sp>
      <p:sp>
        <p:nvSpPr>
          <p:cNvPr id="331" name="All Patient Refined DRGs (APR-DRG)"/>
          <p:cNvSpPr txBox="1"/>
          <p:nvPr/>
        </p:nvSpPr>
        <p:spPr>
          <a:xfrm>
            <a:off x="173264" y="3244667"/>
            <a:ext cx="1774525"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b="1"/>
            </a:pPr>
            <a:r>
              <a:rPr sz="900"/>
              <a:t>All Patient Refined DRGs (</a:t>
            </a:r>
            <a:r>
              <a:rPr sz="900">
                <a:solidFill>
                  <a:schemeClr val="accent2">
                    <a:hueOff val="192982"/>
                    <a:satOff val="17755"/>
                    <a:lumOff val="-28483"/>
                  </a:schemeClr>
                </a:solidFill>
              </a:rPr>
              <a:t>APR-DRG</a:t>
            </a:r>
            <a:r>
              <a:rPr sz="900"/>
              <a:t>)</a:t>
            </a:r>
          </a:p>
        </p:txBody>
      </p:sp>
      <p:sp>
        <p:nvSpPr>
          <p:cNvPr id="332" name="https://www.hcup-us.ahrq.gov/db/nation/nis/APR-DRGsV20MethodologyOverviewandBibliography.pdf"/>
          <p:cNvSpPr txBox="1"/>
          <p:nvPr/>
        </p:nvSpPr>
        <p:spPr>
          <a:xfrm>
            <a:off x="143563" y="3828919"/>
            <a:ext cx="12192001"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4000"/>
            </a:pPr>
            <a:r>
              <a:rPr sz="2000" u="sng">
                <a:hlinkClick r:id="rId2"/>
              </a:rPr>
              <a:t>https://www.hcup-us.ahrq.gov/db/nation/nis/APR-DRGsV20MethodologyOverviewandBibliography.pdf</a:t>
            </a:r>
            <a:r>
              <a:rPr sz="2000"/>
              <a:t> </a:t>
            </a:r>
          </a:p>
        </p:txBody>
      </p:sp>
      <p:sp>
        <p:nvSpPr>
          <p:cNvPr id="333" name="https://www.bcbst.com/providers/webinar/APRDRG.pdf"/>
          <p:cNvSpPr txBox="1"/>
          <p:nvPr/>
        </p:nvSpPr>
        <p:spPr>
          <a:xfrm>
            <a:off x="160771" y="4173966"/>
            <a:ext cx="5932906"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4000"/>
            </a:lvl1pPr>
          </a:lstStyle>
          <a:p>
            <a:r>
              <a:rPr sz="2000"/>
              <a:t>https://www.bcbst.com/providers/webinar/APRDRG.pdf</a:t>
            </a:r>
          </a:p>
        </p:txBody>
      </p:sp>
      <p:sp>
        <p:nvSpPr>
          <p:cNvPr id="334" name="https://www.cms.gov/Medicare/Medicare-Fee-for-Service-Payment/AcuteInpatientPPS/MS-DRG-Classifications-and-Software"/>
          <p:cNvSpPr txBox="1"/>
          <p:nvPr/>
        </p:nvSpPr>
        <p:spPr>
          <a:xfrm>
            <a:off x="188221" y="2137538"/>
            <a:ext cx="9849748"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000"/>
            </a:lvl1pPr>
          </a:lstStyle>
          <a:p>
            <a:r>
              <a:rPr sz="1500"/>
              <a:t>https://www.cms.gov/Medicare/Medicare-Fee-for-Service-Payment/AcuteInpatientPPS/MS-DRG-Classifications-and-Software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DRGs"/>
          <p:cNvSpPr txBox="1">
            <a:spLocks noGrp="1"/>
          </p:cNvSpPr>
          <p:nvPr>
            <p:ph type="title"/>
          </p:nvPr>
        </p:nvSpPr>
        <p:spPr>
          <a:xfrm>
            <a:off x="371436" y="224517"/>
            <a:ext cx="10985501" cy="717551"/>
          </a:xfrm>
          <a:prstGeom prst="rect">
            <a:avLst/>
          </a:prstGeom>
        </p:spPr>
        <p:txBody>
          <a:bodyPr/>
          <a:lstStyle/>
          <a:p>
            <a:r>
              <a:t>DRGs</a:t>
            </a:r>
          </a:p>
        </p:txBody>
      </p:sp>
      <p:sp>
        <p:nvSpPr>
          <p:cNvPr id="337" name="https://data.cms.gov/provider-summary-by-type-of-service/medicare-inpatient-hospitals/medicare-inpatient-hospitals-by-provider-and-service"/>
          <p:cNvSpPr txBox="1"/>
          <p:nvPr/>
        </p:nvSpPr>
        <p:spPr>
          <a:xfrm>
            <a:off x="426935" y="3205989"/>
            <a:ext cx="680795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https://data.cms.gov/provider-summary-by-type-of-service/medicare-inpatient-hospitals/medicare-inpatient-hospitals-by-provider-and-service</a:t>
            </a:r>
          </a:p>
        </p:txBody>
      </p:sp>
      <p:sp>
        <p:nvSpPr>
          <p:cNvPr id="338" name="https://www.cms.gov/Medicare/Medicare-Fee-for-Service-Payment/AcuteInpatientPPS/MS-DRG-Classifications-and-Software"/>
          <p:cNvSpPr txBox="1"/>
          <p:nvPr/>
        </p:nvSpPr>
        <p:spPr>
          <a:xfrm>
            <a:off x="422003" y="4874938"/>
            <a:ext cx="1134799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r>
              <a:rPr sz="900"/>
              <a:t>https://www.cms.gov/Medicare/Medicare-Fee-for-Service-Payment/AcuteInpatientPPS/MS-DRG-Classifications-and-Software</a:t>
            </a:r>
          </a:p>
        </p:txBody>
      </p:sp>
      <p:sp>
        <p:nvSpPr>
          <p:cNvPr id="339" name="Interesting example dataset:"/>
          <p:cNvSpPr txBox="1"/>
          <p:nvPr/>
        </p:nvSpPr>
        <p:spPr>
          <a:xfrm>
            <a:off x="425684" y="2498264"/>
            <a:ext cx="1457130"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1"/>
            </a:lvl1pPr>
          </a:lstStyle>
          <a:p>
            <a:r>
              <a:rPr sz="900"/>
              <a:t>Interesting example dataset: </a:t>
            </a:r>
          </a:p>
        </p:txBody>
      </p:sp>
      <p:sp>
        <p:nvSpPr>
          <p:cNvPr id="340" name="Current DRGs:"/>
          <p:cNvSpPr txBox="1"/>
          <p:nvPr/>
        </p:nvSpPr>
        <p:spPr>
          <a:xfrm>
            <a:off x="425684" y="4244295"/>
            <a:ext cx="734175"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b="1"/>
            </a:lvl1pPr>
          </a:lstStyle>
          <a:p>
            <a:r>
              <a:rPr sz="900"/>
              <a:t>Current DRGs:</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MDS: Major Diagnostic Categories"/>
          <p:cNvSpPr txBox="1">
            <a:spLocks noGrp="1"/>
          </p:cNvSpPr>
          <p:nvPr>
            <p:ph type="title"/>
          </p:nvPr>
        </p:nvSpPr>
        <p:spPr>
          <a:prstGeom prst="rect">
            <a:avLst/>
          </a:prstGeom>
        </p:spPr>
        <p:txBody>
          <a:bodyPr/>
          <a:lstStyle/>
          <a:p>
            <a:r>
              <a:t>MDS: Major Diagnostic Categories</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4" name="Image" descr="Image"/>
          <p:cNvPicPr>
            <a:picLocks noChangeAspect="1"/>
          </p:cNvPicPr>
          <p:nvPr/>
        </p:nvPicPr>
        <p:blipFill>
          <a:blip r:embed="rId2"/>
          <a:stretch>
            <a:fillRect/>
          </a:stretch>
        </p:blipFill>
        <p:spPr>
          <a:xfrm>
            <a:off x="0" y="2117578"/>
            <a:ext cx="12192000" cy="2622844"/>
          </a:xfrm>
          <a:prstGeom prst="rect">
            <a:avLst/>
          </a:prstGeom>
          <a:ln w="12700">
            <a:miter lim="400000"/>
          </a:ln>
        </p:spPr>
      </p:pic>
      <p:sp>
        <p:nvSpPr>
          <p:cNvPr id="345" name="MDC / Major Diagnostic Category"/>
          <p:cNvSpPr txBox="1">
            <a:spLocks noGrp="1"/>
          </p:cNvSpPr>
          <p:nvPr>
            <p:ph type="title" idx="4294967295"/>
          </p:nvPr>
        </p:nvSpPr>
        <p:spPr>
          <a:xfrm>
            <a:off x="477883" y="199539"/>
            <a:ext cx="8495317" cy="717551"/>
          </a:xfrm>
          <a:prstGeom prst="rect">
            <a:avLst/>
          </a:prstGeom>
        </p:spPr>
        <p:txBody>
          <a:bodyPr/>
          <a:lstStyle/>
          <a:p>
            <a:r>
              <a:t>MDC / </a:t>
            </a:r>
            <a:r>
              <a:rPr>
                <a:solidFill>
                  <a:schemeClr val="accent6"/>
                </a:solidFill>
              </a:rPr>
              <a:t>Major Diagnostic Category</a:t>
            </a:r>
          </a:p>
        </p:txBody>
      </p:sp>
      <p:sp>
        <p:nvSpPr>
          <p:cNvPr id="346" name="Arrow"/>
          <p:cNvSpPr/>
          <p:nvPr/>
        </p:nvSpPr>
        <p:spPr>
          <a:xfrm rot="10829926">
            <a:off x="960725" y="1420682"/>
            <a:ext cx="1582978" cy="635001"/>
          </a:xfrm>
          <a:prstGeom prst="rightArrow">
            <a:avLst>
              <a:gd name="adj1" fmla="val 32000"/>
              <a:gd name="adj2" fmla="val 64000"/>
            </a:avLst>
          </a:prstGeom>
          <a:solidFill>
            <a:srgbClr val="000000"/>
          </a:solidFill>
          <a:ln w="12700">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47" name="MS links with MDC"/>
          <p:cNvSpPr txBox="1"/>
          <p:nvPr/>
        </p:nvSpPr>
        <p:spPr>
          <a:xfrm>
            <a:off x="1991207" y="1275020"/>
            <a:ext cx="932948"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MS links with MDC</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https://resdac.org/cms-data/variables/major-diagnostic-category-mdc-code"/>
          <p:cNvSpPr txBox="1"/>
          <p:nvPr/>
        </p:nvSpPr>
        <p:spPr>
          <a:xfrm>
            <a:off x="249000" y="5801318"/>
            <a:ext cx="362118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https://resdac.org/cms-data/variables/major-diagnostic-category-mdc-code</a:t>
            </a:r>
          </a:p>
        </p:txBody>
      </p:sp>
      <p:sp>
        <p:nvSpPr>
          <p:cNvPr id="350" name="https://resdac.org/sites/datadocumentation.resdac.org/files/Major%20Diagnostic%20Category.txt"/>
          <p:cNvSpPr txBox="1"/>
          <p:nvPr/>
        </p:nvSpPr>
        <p:spPr>
          <a:xfrm>
            <a:off x="247751" y="6116451"/>
            <a:ext cx="11454955"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3000"/>
            </a:lvl1pPr>
          </a:lstStyle>
          <a:p>
            <a:r>
              <a:rPr sz="1500"/>
              <a:t>https://resdac.org/sites/datadocumentation.resdac.org/files/Major%20Diagnostic%20Category.txt</a:t>
            </a:r>
          </a:p>
        </p:txBody>
      </p:sp>
      <p:sp>
        <p:nvSpPr>
          <p:cNvPr id="351" name="Major Diagnostic Category (MDC) Code…"/>
          <p:cNvSpPr txBox="1"/>
          <p:nvPr/>
        </p:nvSpPr>
        <p:spPr>
          <a:xfrm>
            <a:off x="298503" y="1029952"/>
            <a:ext cx="7899598" cy="45140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defTabSz="228600">
              <a:defRPr sz="2000">
                <a:latin typeface="Courier"/>
                <a:ea typeface="Courier"/>
                <a:cs typeface="Courier"/>
                <a:sym typeface="Courier"/>
              </a:defRPr>
            </a:pPr>
            <a:r>
              <a:rPr sz="1000"/>
              <a:t>Major Diagnostic Category (MDC) Code</a:t>
            </a:r>
          </a:p>
          <a:p>
            <a:pPr defTabSz="228600">
              <a:defRPr sz="2000">
                <a:latin typeface="Courier"/>
                <a:ea typeface="Courier"/>
                <a:cs typeface="Courier"/>
                <a:sym typeface="Courier"/>
              </a:defRPr>
            </a:pPr>
            <a:r>
              <a:rPr sz="1000"/>
              <a:t>T-MSIS Analytic Files (TAF) Claims Research Identifiable Files (RIFs), CCW Codebook, V1, November 2019</a:t>
            </a:r>
          </a:p>
          <a:p>
            <a:pPr defTabSz="228600">
              <a:defRPr sz="2000">
                <a:latin typeface="Courier"/>
                <a:ea typeface="Courier"/>
                <a:cs typeface="Courier"/>
                <a:sym typeface="Courier"/>
              </a:defRPr>
            </a:pPr>
            <a:r>
              <a:rPr sz="1000"/>
              <a:t>000 = Ungroupable </a:t>
            </a:r>
          </a:p>
          <a:p>
            <a:pPr defTabSz="228600">
              <a:defRPr sz="2000">
                <a:latin typeface="Courier"/>
                <a:ea typeface="Courier"/>
                <a:cs typeface="Courier"/>
                <a:sym typeface="Courier"/>
              </a:defRPr>
            </a:pPr>
            <a:r>
              <a:rPr sz="1000"/>
              <a:t>001 = Nervous System </a:t>
            </a:r>
          </a:p>
          <a:p>
            <a:pPr defTabSz="228600">
              <a:defRPr sz="2000">
                <a:latin typeface="Courier"/>
                <a:ea typeface="Courier"/>
                <a:cs typeface="Courier"/>
                <a:sym typeface="Courier"/>
              </a:defRPr>
            </a:pPr>
            <a:r>
              <a:rPr sz="1000"/>
              <a:t>002 = Eye </a:t>
            </a:r>
          </a:p>
          <a:p>
            <a:pPr defTabSz="228600">
              <a:defRPr sz="2000">
                <a:latin typeface="Courier"/>
                <a:ea typeface="Courier"/>
                <a:cs typeface="Courier"/>
                <a:sym typeface="Courier"/>
              </a:defRPr>
            </a:pPr>
            <a:r>
              <a:rPr sz="1000"/>
              <a:t>003 = Ear, Nose, Mouth, And Throat </a:t>
            </a:r>
          </a:p>
          <a:p>
            <a:pPr defTabSz="228600">
              <a:defRPr sz="2000">
                <a:latin typeface="Courier"/>
                <a:ea typeface="Courier"/>
                <a:cs typeface="Courier"/>
                <a:sym typeface="Courier"/>
              </a:defRPr>
            </a:pPr>
            <a:r>
              <a:rPr sz="1000"/>
              <a:t>004 = Respiratory System </a:t>
            </a:r>
          </a:p>
          <a:p>
            <a:pPr defTabSz="228600">
              <a:defRPr sz="2000">
                <a:latin typeface="Courier"/>
                <a:ea typeface="Courier"/>
                <a:cs typeface="Courier"/>
                <a:sym typeface="Courier"/>
              </a:defRPr>
            </a:pPr>
            <a:r>
              <a:rPr sz="1000"/>
              <a:t>005 = Circulatory System </a:t>
            </a:r>
          </a:p>
          <a:p>
            <a:pPr defTabSz="228600">
              <a:defRPr sz="2000">
                <a:latin typeface="Courier"/>
                <a:ea typeface="Courier"/>
                <a:cs typeface="Courier"/>
                <a:sym typeface="Courier"/>
              </a:defRPr>
            </a:pPr>
            <a:r>
              <a:rPr sz="1000"/>
              <a:t>006 = Digestive System </a:t>
            </a:r>
          </a:p>
          <a:p>
            <a:pPr defTabSz="228600">
              <a:defRPr sz="2000">
                <a:latin typeface="Courier"/>
                <a:ea typeface="Courier"/>
                <a:cs typeface="Courier"/>
                <a:sym typeface="Courier"/>
              </a:defRPr>
            </a:pPr>
            <a:r>
              <a:rPr sz="1000"/>
              <a:t>007 = Hepatobiliary System and Pancreas </a:t>
            </a:r>
          </a:p>
          <a:p>
            <a:pPr defTabSz="228600">
              <a:defRPr sz="2000">
                <a:latin typeface="Courier"/>
                <a:ea typeface="Courier"/>
                <a:cs typeface="Courier"/>
                <a:sym typeface="Courier"/>
              </a:defRPr>
            </a:pPr>
            <a:r>
              <a:rPr sz="1000"/>
              <a:t>008 = Musculoskeletal System and Connective Tissue </a:t>
            </a:r>
          </a:p>
          <a:p>
            <a:pPr defTabSz="228600">
              <a:defRPr sz="2000">
                <a:latin typeface="Courier"/>
                <a:ea typeface="Courier"/>
                <a:cs typeface="Courier"/>
                <a:sym typeface="Courier"/>
              </a:defRPr>
            </a:pPr>
            <a:r>
              <a:rPr sz="1000"/>
              <a:t>009 = Skin, Subcutaneous Tissue, and Breast </a:t>
            </a:r>
          </a:p>
          <a:p>
            <a:pPr defTabSz="228600">
              <a:defRPr sz="2000">
                <a:latin typeface="Courier"/>
                <a:ea typeface="Courier"/>
                <a:cs typeface="Courier"/>
                <a:sym typeface="Courier"/>
              </a:defRPr>
            </a:pPr>
            <a:r>
              <a:rPr sz="1000"/>
              <a:t>010 = Endocrine, Nutritional, and Metabolic System </a:t>
            </a:r>
          </a:p>
          <a:p>
            <a:pPr defTabSz="228600">
              <a:defRPr sz="2000">
                <a:latin typeface="Courier"/>
                <a:ea typeface="Courier"/>
                <a:cs typeface="Courier"/>
                <a:sym typeface="Courier"/>
              </a:defRPr>
            </a:pPr>
            <a:r>
              <a:rPr sz="1000"/>
              <a:t>011 = Kidney and Urinary Tract </a:t>
            </a:r>
          </a:p>
          <a:p>
            <a:pPr defTabSz="228600">
              <a:defRPr sz="2000">
                <a:latin typeface="Courier"/>
                <a:ea typeface="Courier"/>
                <a:cs typeface="Courier"/>
                <a:sym typeface="Courier"/>
              </a:defRPr>
            </a:pPr>
            <a:r>
              <a:rPr sz="1000"/>
              <a:t>012 = Male Reproductive System  </a:t>
            </a:r>
          </a:p>
          <a:p>
            <a:pPr defTabSz="228600">
              <a:defRPr sz="2000">
                <a:latin typeface="Courier"/>
                <a:ea typeface="Courier"/>
                <a:cs typeface="Courier"/>
                <a:sym typeface="Courier"/>
              </a:defRPr>
            </a:pPr>
            <a:r>
              <a:rPr sz="1000"/>
              <a:t>013 = Female Reproductive System </a:t>
            </a:r>
          </a:p>
          <a:p>
            <a:pPr defTabSz="228600">
              <a:defRPr sz="2000">
                <a:latin typeface="Courier"/>
                <a:ea typeface="Courier"/>
                <a:cs typeface="Courier"/>
                <a:sym typeface="Courier"/>
              </a:defRPr>
            </a:pPr>
            <a:r>
              <a:rPr sz="1000"/>
              <a:t>014 = Pregnancy, Childbirth, and Puerperium </a:t>
            </a:r>
          </a:p>
          <a:p>
            <a:pPr defTabSz="228600">
              <a:defRPr sz="2000">
                <a:latin typeface="Courier"/>
                <a:ea typeface="Courier"/>
                <a:cs typeface="Courier"/>
                <a:sym typeface="Courier"/>
              </a:defRPr>
            </a:pPr>
            <a:r>
              <a:rPr sz="1000"/>
              <a:t>015 = Newborn and Other Neonates (Perinatal Period) </a:t>
            </a:r>
          </a:p>
          <a:p>
            <a:pPr defTabSz="228600">
              <a:defRPr sz="2000">
                <a:latin typeface="Courier"/>
                <a:ea typeface="Courier"/>
                <a:cs typeface="Courier"/>
                <a:sym typeface="Courier"/>
              </a:defRPr>
            </a:pPr>
            <a:r>
              <a:rPr sz="1000"/>
              <a:t>016 = Blood and Blood Forming Organs and Immunological Disorders </a:t>
            </a:r>
          </a:p>
          <a:p>
            <a:pPr defTabSz="228600">
              <a:defRPr sz="2000">
                <a:latin typeface="Courier"/>
                <a:ea typeface="Courier"/>
                <a:cs typeface="Courier"/>
                <a:sym typeface="Courier"/>
              </a:defRPr>
            </a:pPr>
            <a:r>
              <a:rPr sz="1000"/>
              <a:t>017 = Myeloproliferative Diseases and Disorders (Poorly Differentiated Neoplasms) </a:t>
            </a:r>
          </a:p>
          <a:p>
            <a:pPr defTabSz="228600">
              <a:defRPr sz="2000">
                <a:latin typeface="Courier"/>
                <a:ea typeface="Courier"/>
                <a:cs typeface="Courier"/>
                <a:sym typeface="Courier"/>
              </a:defRPr>
            </a:pPr>
            <a:r>
              <a:rPr sz="1000"/>
              <a:t>018 = Infectious and Parasitic Diseases and Disorders</a:t>
            </a:r>
          </a:p>
          <a:p>
            <a:pPr defTabSz="228600">
              <a:defRPr sz="2000">
                <a:latin typeface="Courier"/>
                <a:ea typeface="Courier"/>
                <a:cs typeface="Courier"/>
                <a:sym typeface="Courier"/>
              </a:defRPr>
            </a:pPr>
            <a:r>
              <a:rPr sz="1000"/>
              <a:t>019 = Mental Diseases and Disorders </a:t>
            </a:r>
          </a:p>
          <a:p>
            <a:pPr defTabSz="228600">
              <a:defRPr sz="2000">
                <a:latin typeface="Courier"/>
                <a:ea typeface="Courier"/>
                <a:cs typeface="Courier"/>
                <a:sym typeface="Courier"/>
              </a:defRPr>
            </a:pPr>
            <a:r>
              <a:rPr sz="1000"/>
              <a:t>020 = Alcohol/Drug Use or Induced Mental Disorders  </a:t>
            </a:r>
          </a:p>
          <a:p>
            <a:pPr defTabSz="228600">
              <a:defRPr sz="2000">
                <a:latin typeface="Courier"/>
                <a:ea typeface="Courier"/>
                <a:cs typeface="Courier"/>
                <a:sym typeface="Courier"/>
              </a:defRPr>
            </a:pPr>
            <a:r>
              <a:rPr sz="1000"/>
              <a:t>021 = Injuries, Poison, and Toxic Effect of Drugs</a:t>
            </a:r>
          </a:p>
          <a:p>
            <a:pPr defTabSz="228600">
              <a:defRPr sz="2000">
                <a:latin typeface="Courier"/>
                <a:ea typeface="Courier"/>
                <a:cs typeface="Courier"/>
                <a:sym typeface="Courier"/>
              </a:defRPr>
            </a:pPr>
            <a:r>
              <a:rPr sz="1000"/>
              <a:t>022 = Burns </a:t>
            </a:r>
          </a:p>
          <a:p>
            <a:pPr defTabSz="228600">
              <a:defRPr sz="2000">
                <a:latin typeface="Courier"/>
                <a:ea typeface="Courier"/>
                <a:cs typeface="Courier"/>
                <a:sym typeface="Courier"/>
              </a:defRPr>
            </a:pPr>
            <a:r>
              <a:rPr sz="1000"/>
              <a:t>023 = Factors Influencing Health Status </a:t>
            </a:r>
          </a:p>
          <a:p>
            <a:pPr defTabSz="228600">
              <a:defRPr sz="2000">
                <a:latin typeface="Courier"/>
                <a:ea typeface="Courier"/>
                <a:cs typeface="Courier"/>
                <a:sym typeface="Courier"/>
              </a:defRPr>
            </a:pPr>
            <a:r>
              <a:rPr sz="1000"/>
              <a:t>024 = Multiple Significant Trauma </a:t>
            </a:r>
          </a:p>
          <a:p>
            <a:pPr defTabSz="228600">
              <a:defRPr sz="2000">
                <a:latin typeface="Courier"/>
                <a:ea typeface="Courier"/>
                <a:cs typeface="Courier"/>
                <a:sym typeface="Courier"/>
              </a:defRPr>
            </a:pPr>
            <a:r>
              <a:rPr sz="1000"/>
              <a:t>025 = Human Immunodeficiency Virus (HIV) Infection </a:t>
            </a:r>
          </a:p>
          <a:p>
            <a:pPr defTabSz="228600">
              <a:defRPr sz="2000">
                <a:latin typeface="Courier"/>
                <a:ea typeface="Courier"/>
                <a:cs typeface="Courier"/>
                <a:sym typeface="Courier"/>
              </a:defRPr>
            </a:pPr>
            <a:r>
              <a:rPr sz="1000"/>
              <a:t>Null/missing = source value is missing or unknown</a:t>
            </a:r>
          </a:p>
        </p:txBody>
      </p:sp>
      <p:sp>
        <p:nvSpPr>
          <p:cNvPr id="352" name="MDC / Major Diagnostic Category"/>
          <p:cNvSpPr txBox="1">
            <a:spLocks noGrp="1"/>
          </p:cNvSpPr>
          <p:nvPr>
            <p:ph type="title" idx="4294967295"/>
          </p:nvPr>
        </p:nvSpPr>
        <p:spPr>
          <a:xfrm>
            <a:off x="4766540" y="2272347"/>
            <a:ext cx="7270429" cy="717551"/>
          </a:xfrm>
          <a:prstGeom prst="rect">
            <a:avLst/>
          </a:prstGeom>
        </p:spPr>
        <p:txBody>
          <a:bodyPr>
            <a:normAutofit fontScale="90000"/>
          </a:bodyPr>
          <a:lstStyle/>
          <a:p>
            <a:pPr defTabSz="975336">
              <a:defRPr sz="7280" spc="-145">
                <a:solidFill>
                  <a:schemeClr val="accent3">
                    <a:hueOff val="914338"/>
                    <a:satOff val="31515"/>
                    <a:lumOff val="-30790"/>
                  </a:schemeClr>
                </a:solidFill>
              </a:defRPr>
            </a:pPr>
            <a:r>
              <a:rPr dirty="0">
                <a:solidFill>
                  <a:srgbClr val="000000"/>
                </a:solidFill>
              </a:rPr>
              <a:t>MDC /</a:t>
            </a:r>
            <a:r>
              <a:rPr dirty="0"/>
              <a:t> </a:t>
            </a:r>
            <a:r>
              <a:rPr dirty="0">
                <a:solidFill>
                  <a:schemeClr val="accent6"/>
                </a:solidFill>
              </a:rPr>
              <a:t>Major Diagnostic Category</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MS-DRG Related MCC, CC"/>
          <p:cNvSpPr txBox="1">
            <a:spLocks noGrp="1"/>
          </p:cNvSpPr>
          <p:nvPr>
            <p:ph type="body" idx="13"/>
          </p:nvPr>
        </p:nvSpPr>
        <p:spPr>
          <a:xfrm>
            <a:off x="702552" y="539986"/>
            <a:ext cx="10985501" cy="71747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62500" lnSpcReduction="20000"/>
          </a:bodyPr>
          <a:lstStyle/>
          <a:p>
            <a:pPr>
              <a:defRPr sz="7500"/>
            </a:pPr>
            <a:r>
              <a:rPr>
                <a:solidFill>
                  <a:schemeClr val="accent6"/>
                </a:solidFill>
              </a:rPr>
              <a:t>MS-DRG </a:t>
            </a:r>
            <a:r>
              <a:t>Related </a:t>
            </a:r>
            <a:r>
              <a:rPr>
                <a:solidFill>
                  <a:schemeClr val="accent2">
                    <a:hueOff val="-202083"/>
                    <a:satOff val="17755"/>
                    <a:lumOff val="-16089"/>
                  </a:schemeClr>
                </a:solidFill>
              </a:rPr>
              <a:t>MCC, CC</a:t>
            </a:r>
          </a:p>
        </p:txBody>
      </p:sp>
      <p:sp>
        <p:nvSpPr>
          <p:cNvPr id="355" name="https://www.cms.gov/icd10m/version37-fullcode-cms/fullcode_cms/Defining_the_Medicare_Severity_Diagnosis_Related_Groups_(MS-DRGs).pdf"/>
          <p:cNvSpPr txBox="1"/>
          <p:nvPr/>
        </p:nvSpPr>
        <p:spPr>
          <a:xfrm>
            <a:off x="629794" y="1641070"/>
            <a:ext cx="6932988"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https://www.cms.gov/icd10m/version37-fullcode-cms/fullcode_cms/Defining_the_Medicare_Severity_Diagnosis_Related_Groups_(MS-DRGs).pdf</a:t>
            </a:r>
          </a:p>
        </p:txBody>
      </p:sp>
      <p:pic>
        <p:nvPicPr>
          <p:cNvPr id="356" name="Screen Shot 2021-09-15 at 11.06.53 AM.png" descr="Screen Shot 2021-09-15 at 11.06.53 AM.png"/>
          <p:cNvPicPr>
            <a:picLocks noChangeAspect="1"/>
          </p:cNvPicPr>
          <p:nvPr/>
        </p:nvPicPr>
        <p:blipFill>
          <a:blip r:embed="rId2"/>
          <a:stretch>
            <a:fillRect/>
          </a:stretch>
        </p:blipFill>
        <p:spPr>
          <a:xfrm>
            <a:off x="419554" y="2834430"/>
            <a:ext cx="6168235" cy="3252957"/>
          </a:xfrm>
          <a:prstGeom prst="rect">
            <a:avLst/>
          </a:prstGeom>
          <a:ln w="12700">
            <a:miter lim="400000"/>
          </a:ln>
        </p:spPr>
      </p:pic>
      <p:sp>
        <p:nvSpPr>
          <p:cNvPr id="357" name="Arrow"/>
          <p:cNvSpPr/>
          <p:nvPr/>
        </p:nvSpPr>
        <p:spPr>
          <a:xfrm rot="5678445">
            <a:off x="4273355" y="2768787"/>
            <a:ext cx="635001" cy="635001"/>
          </a:xfrm>
          <a:prstGeom prst="rightArrow">
            <a:avLst>
              <a:gd name="adj1" fmla="val 32000"/>
              <a:gd name="adj2" fmla="val 64000"/>
            </a:avLst>
          </a:prstGeom>
          <a:solidFill>
            <a:schemeClr val="accent6"/>
          </a:solidFill>
          <a:ln w="12700">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58" name="Arrow"/>
          <p:cNvSpPr/>
          <p:nvPr/>
        </p:nvSpPr>
        <p:spPr>
          <a:xfrm rot="5678445">
            <a:off x="3048724" y="2768787"/>
            <a:ext cx="635001" cy="635001"/>
          </a:xfrm>
          <a:prstGeom prst="rightArrow">
            <a:avLst>
              <a:gd name="adj1" fmla="val 32000"/>
              <a:gd name="adj2" fmla="val 64000"/>
            </a:avLst>
          </a:prstGeom>
          <a:solidFill>
            <a:schemeClr val="accent6"/>
          </a:solidFill>
          <a:ln w="12700">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59" name="major complication or comorbidity (MCC)"/>
          <p:cNvSpPr txBox="1"/>
          <p:nvPr/>
        </p:nvSpPr>
        <p:spPr>
          <a:xfrm>
            <a:off x="6589375" y="3937176"/>
            <a:ext cx="4872414" cy="8207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defTabSz="457200">
              <a:lnSpc>
                <a:spcPct val="100000"/>
              </a:lnSpc>
              <a:spcBef>
                <a:spcPts val="1300"/>
              </a:spcBef>
              <a:defRPr sz="5000" b="1">
                <a:latin typeface="Verdana"/>
                <a:ea typeface="Verdana"/>
                <a:cs typeface="Verdana"/>
                <a:sym typeface="Verdana"/>
              </a:defRPr>
            </a:lvl1pPr>
          </a:lstStyle>
          <a:p>
            <a:pPr>
              <a:defRPr b="0"/>
            </a:pPr>
            <a:r>
              <a:rPr sz="2500"/>
              <a:t>major complication or comorbidity (MCC)</a:t>
            </a:r>
          </a:p>
        </p:txBody>
      </p:sp>
      <p:sp>
        <p:nvSpPr>
          <p:cNvPr id="360" name="complication or comorbidity (CC)"/>
          <p:cNvSpPr txBox="1"/>
          <p:nvPr/>
        </p:nvSpPr>
        <p:spPr>
          <a:xfrm>
            <a:off x="6684765" y="5058489"/>
            <a:ext cx="4855413" cy="8207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defTabSz="228600">
              <a:spcBef>
                <a:spcPts val="650"/>
              </a:spcBef>
              <a:defRPr sz="5000">
                <a:latin typeface="Verdana"/>
                <a:ea typeface="Verdana"/>
                <a:cs typeface="Verdana"/>
                <a:sym typeface="Verdana"/>
              </a:defRPr>
            </a:pPr>
            <a:r>
              <a:rPr sz="2500" b="1"/>
              <a:t>complication</a:t>
            </a:r>
            <a:r>
              <a:rPr sz="2500"/>
              <a:t> or </a:t>
            </a:r>
            <a:r>
              <a:rPr sz="2500" b="1"/>
              <a:t>comorbidity</a:t>
            </a:r>
            <a:r>
              <a:rPr sz="2500"/>
              <a:t> (</a:t>
            </a:r>
            <a:r>
              <a:rPr sz="2500" b="1"/>
              <a:t>CC</a:t>
            </a:r>
            <a:r>
              <a:rPr sz="2500"/>
              <a:t>)</a:t>
            </a:r>
          </a:p>
        </p:txBody>
      </p:sp>
      <p:sp>
        <p:nvSpPr>
          <p:cNvPr id="361" name="ACUITY OF THE CODE"/>
          <p:cNvSpPr txBox="1"/>
          <p:nvPr/>
        </p:nvSpPr>
        <p:spPr>
          <a:xfrm>
            <a:off x="6477611" y="2592584"/>
            <a:ext cx="3818418" cy="551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6500" b="1">
                <a:solidFill>
                  <a:schemeClr val="accent2">
                    <a:hueOff val="-202083"/>
                    <a:satOff val="17755"/>
                    <a:lumOff val="-16089"/>
                  </a:schemeClr>
                </a:solidFill>
              </a:defRPr>
            </a:lvl1pPr>
          </a:lstStyle>
          <a:p>
            <a:r>
              <a:rPr sz="3250"/>
              <a:t>ACUITY OF THE CODE </a:t>
            </a: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MS-DRG"/>
          <p:cNvSpPr txBox="1">
            <a:spLocks noGrp="1"/>
          </p:cNvSpPr>
          <p:nvPr>
            <p:ph type="title"/>
          </p:nvPr>
        </p:nvSpPr>
        <p:spPr>
          <a:prstGeom prst="rect">
            <a:avLst/>
          </a:prstGeom>
        </p:spPr>
        <p:txBody>
          <a:bodyPr/>
          <a:lstStyle/>
          <a:p>
            <a:r>
              <a:t>MS-DRG</a:t>
            </a:r>
          </a:p>
        </p:txBody>
      </p:sp>
      <p:sp>
        <p:nvSpPr>
          <p:cNvPr id="364" name="CC and MCC"/>
          <p:cNvSpPr txBox="1">
            <a:spLocks noGrp="1"/>
          </p:cNvSpPr>
          <p:nvPr>
            <p:ph type="body" idx="13"/>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10000"/>
          </a:bodyPr>
          <a:lstStyle/>
          <a:p>
            <a:r>
              <a:t>CC and MCC</a:t>
            </a:r>
          </a:p>
        </p:txBody>
      </p:sp>
      <p:sp>
        <p:nvSpPr>
          <p:cNvPr id="365" name="https://www.cms.gov/icd10m/version37-fullcode-cms/fullcode_cms/P0031.html"/>
          <p:cNvSpPr txBox="1"/>
          <p:nvPr/>
        </p:nvSpPr>
        <p:spPr>
          <a:xfrm>
            <a:off x="619582" y="1857025"/>
            <a:ext cx="3877665"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u="sng">
                <a:hlinkClick r:id="rId2"/>
              </a:rPr>
              <a:t>https://www.cms.gov/icd10m/version37-fullcode-cms/fullcode_cms/P0031.html</a:t>
            </a:r>
            <a:r>
              <a:rPr sz="900"/>
              <a:t> </a:t>
            </a:r>
          </a:p>
        </p:txBody>
      </p:sp>
      <p:sp>
        <p:nvSpPr>
          <p:cNvPr id="366" name="codes that are defined as either a complication or comorbidity (CC) or a major complication or comorbidity (MCC)"/>
          <p:cNvSpPr txBox="1"/>
          <p:nvPr/>
        </p:nvSpPr>
        <p:spPr>
          <a:xfrm>
            <a:off x="601573" y="3826959"/>
            <a:ext cx="11200740" cy="8207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defTabSz="228600">
              <a:spcBef>
                <a:spcPts val="650"/>
              </a:spcBef>
              <a:defRPr sz="5000">
                <a:latin typeface="Verdana"/>
                <a:ea typeface="Verdana"/>
                <a:cs typeface="Verdana"/>
                <a:sym typeface="Verdana"/>
              </a:defRPr>
            </a:pPr>
            <a:r>
              <a:rPr sz="2500"/>
              <a:t>codes that are defined as either a </a:t>
            </a:r>
            <a:r>
              <a:rPr sz="2500" b="1"/>
              <a:t>complication</a:t>
            </a:r>
            <a:r>
              <a:rPr sz="2500"/>
              <a:t> or </a:t>
            </a:r>
            <a:r>
              <a:rPr sz="2500" b="1"/>
              <a:t>comorbidity</a:t>
            </a:r>
            <a:r>
              <a:rPr sz="2500"/>
              <a:t> (</a:t>
            </a:r>
            <a:r>
              <a:rPr sz="2500" b="1"/>
              <a:t>CC</a:t>
            </a:r>
            <a:r>
              <a:rPr sz="2500"/>
              <a:t>) or a </a:t>
            </a:r>
            <a:r>
              <a:rPr sz="2500" b="1"/>
              <a:t>major complication or comorbidity (MCC)</a:t>
            </a:r>
          </a:p>
        </p:txBody>
      </p:sp>
      <p:sp>
        <p:nvSpPr>
          <p:cNvPr id="367" name="https://www.cms.gov/icd10m/version37-fullcode-cms/fullcode_cms/P0373.html"/>
          <p:cNvSpPr txBox="1"/>
          <p:nvPr/>
        </p:nvSpPr>
        <p:spPr>
          <a:xfrm>
            <a:off x="619582" y="5399818"/>
            <a:ext cx="3852017"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https://www.cms.gov/icd10m/version37-fullcode-cms/fullcode_cms/P0373.html</a:t>
            </a:r>
          </a:p>
        </p:txBody>
      </p:sp>
      <p:sp>
        <p:nvSpPr>
          <p:cNvPr id="368" name="https://www.cms.gov/icd10m/version36-fullcode-cms/fullcode_cms/P0031.html"/>
          <p:cNvSpPr txBox="1"/>
          <p:nvPr/>
        </p:nvSpPr>
        <p:spPr>
          <a:xfrm>
            <a:off x="619582" y="2262598"/>
            <a:ext cx="3852017"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https://www.cms.gov/icd10m/version</a:t>
            </a:r>
            <a:r>
              <a:rPr sz="900">
                <a:solidFill>
                  <a:schemeClr val="accent6"/>
                </a:solidFill>
              </a:rPr>
              <a:t>36</a:t>
            </a:r>
            <a:r>
              <a:rPr sz="900"/>
              <a:t>-fullcode-cms/fullcode_cms/P0031.html</a:t>
            </a:r>
          </a:p>
        </p:txBody>
      </p:sp>
      <p:sp>
        <p:nvSpPr>
          <p:cNvPr id="369" name="https://www.cms.gov/icd10m/version35-fullcode-cms/fullcode_cms/P0031.html"/>
          <p:cNvSpPr txBox="1"/>
          <p:nvPr/>
        </p:nvSpPr>
        <p:spPr>
          <a:xfrm>
            <a:off x="608956" y="2647501"/>
            <a:ext cx="3852017"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https://www.cms.gov/icd10m/version</a:t>
            </a:r>
            <a:r>
              <a:rPr sz="900">
                <a:solidFill>
                  <a:schemeClr val="accent6"/>
                </a:solidFill>
              </a:rPr>
              <a:t>35</a:t>
            </a:r>
            <a:r>
              <a:rPr sz="900"/>
              <a:t>-fullcode-cms/fullcode_cms/P0031.html</a:t>
            </a: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1" name="Image" descr="Image"/>
          <p:cNvPicPr>
            <a:picLocks noChangeAspect="1"/>
          </p:cNvPicPr>
          <p:nvPr/>
        </p:nvPicPr>
        <p:blipFill>
          <a:blip r:embed="rId2"/>
          <a:stretch>
            <a:fillRect/>
          </a:stretch>
        </p:blipFill>
        <p:spPr>
          <a:xfrm>
            <a:off x="385652" y="401531"/>
            <a:ext cx="7918933" cy="6054938"/>
          </a:xfrm>
          <a:prstGeom prst="rect">
            <a:avLst/>
          </a:prstGeom>
          <a:ln w="12700">
            <a:miter lim="400000"/>
          </a:ln>
        </p:spPr>
      </p:pic>
      <p:sp>
        <p:nvSpPr>
          <p:cNvPr id="372" name="Arrow"/>
          <p:cNvSpPr/>
          <p:nvPr/>
        </p:nvSpPr>
        <p:spPr>
          <a:xfrm>
            <a:off x="2344431" y="401754"/>
            <a:ext cx="635001" cy="635001"/>
          </a:xfrm>
          <a:prstGeom prst="rightArrow">
            <a:avLst>
              <a:gd name="adj1" fmla="val 32000"/>
              <a:gd name="adj2" fmla="val 64000"/>
            </a:avLst>
          </a:prstGeom>
          <a:solidFill>
            <a:schemeClr val="accent6"/>
          </a:solidFill>
          <a:ln w="12700">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73" name="Arrow"/>
          <p:cNvSpPr/>
          <p:nvPr/>
        </p:nvSpPr>
        <p:spPr>
          <a:xfrm rot="19050976">
            <a:off x="4061928" y="2962471"/>
            <a:ext cx="635001" cy="635001"/>
          </a:xfrm>
          <a:prstGeom prst="rightArrow">
            <a:avLst>
              <a:gd name="adj1" fmla="val 32000"/>
              <a:gd name="adj2" fmla="val 64000"/>
            </a:avLst>
          </a:prstGeom>
          <a:solidFill>
            <a:schemeClr val="accent4">
              <a:hueOff val="-476017"/>
              <a:lumOff val="-10042"/>
            </a:schemeClr>
          </a:solidFill>
          <a:ln w="12700">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74" name="Arrow"/>
          <p:cNvSpPr/>
          <p:nvPr/>
        </p:nvSpPr>
        <p:spPr>
          <a:xfrm rot="3869068">
            <a:off x="6346357" y="496874"/>
            <a:ext cx="635001" cy="635001"/>
          </a:xfrm>
          <a:prstGeom prst="rightArrow">
            <a:avLst>
              <a:gd name="adj1" fmla="val 32000"/>
              <a:gd name="adj2" fmla="val 64000"/>
            </a:avLst>
          </a:prstGeom>
          <a:solidFill>
            <a:srgbClr val="ED220D"/>
          </a:solidFill>
          <a:ln w="12700">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75" name="MDC"/>
          <p:cNvSpPr txBox="1"/>
          <p:nvPr/>
        </p:nvSpPr>
        <p:spPr>
          <a:xfrm>
            <a:off x="1653828" y="570495"/>
            <a:ext cx="528991" cy="297517"/>
          </a:xfrm>
          <a:prstGeom prst="rect">
            <a:avLst/>
          </a:prstGeom>
          <a:solidFill>
            <a:schemeClr val="accent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lvl1pPr>
          </a:lstStyle>
          <a:p>
            <a:r>
              <a:rPr sz="1600"/>
              <a:t>MDC</a:t>
            </a:r>
          </a:p>
        </p:txBody>
      </p:sp>
      <p:sp>
        <p:nvSpPr>
          <p:cNvPr id="376" name="MCC/CC"/>
          <p:cNvSpPr txBox="1"/>
          <p:nvPr/>
        </p:nvSpPr>
        <p:spPr>
          <a:xfrm>
            <a:off x="3117125" y="3492512"/>
            <a:ext cx="896079" cy="297517"/>
          </a:xfrm>
          <a:prstGeom prst="rect">
            <a:avLst/>
          </a:prstGeom>
          <a:solidFill>
            <a:schemeClr val="accent4">
              <a:hueOff val="-476017"/>
              <a:lumOff val="-10042"/>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lvl1pPr>
          </a:lstStyle>
          <a:p>
            <a:r>
              <a:rPr sz="1600"/>
              <a:t>MCC/CC</a:t>
            </a:r>
          </a:p>
        </p:txBody>
      </p:sp>
      <p:sp>
        <p:nvSpPr>
          <p:cNvPr id="377" name="DRG"/>
          <p:cNvSpPr txBox="1"/>
          <p:nvPr/>
        </p:nvSpPr>
        <p:spPr>
          <a:xfrm>
            <a:off x="7034899" y="570495"/>
            <a:ext cx="498534" cy="297517"/>
          </a:xfrm>
          <a:prstGeom prst="rect">
            <a:avLst/>
          </a:prstGeom>
          <a:solidFill>
            <a:srgbClr val="ED220D"/>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lvl1pPr>
          </a:lstStyle>
          <a:p>
            <a:r>
              <a:rPr sz="1600"/>
              <a:t>DRG</a:t>
            </a:r>
          </a:p>
        </p:txBody>
      </p:sp>
      <p:sp>
        <p:nvSpPr>
          <p:cNvPr id="378" name="Arrow"/>
          <p:cNvSpPr/>
          <p:nvPr/>
        </p:nvSpPr>
        <p:spPr>
          <a:xfrm rot="9995454">
            <a:off x="7875288" y="907736"/>
            <a:ext cx="635001" cy="635001"/>
          </a:xfrm>
          <a:prstGeom prst="rightArrow">
            <a:avLst>
              <a:gd name="adj1" fmla="val 32000"/>
              <a:gd name="adj2" fmla="val 64000"/>
            </a:avLst>
          </a:prstGeom>
          <a:solidFill>
            <a:srgbClr val="60D937"/>
          </a:solidFill>
          <a:ln w="12700">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79" name="RW: Relative Weight"/>
          <p:cNvSpPr txBox="1"/>
          <p:nvPr/>
        </p:nvSpPr>
        <p:spPr>
          <a:xfrm>
            <a:off x="8653334" y="968117"/>
            <a:ext cx="1976567" cy="297517"/>
          </a:xfrm>
          <a:prstGeom prst="rect">
            <a:avLst/>
          </a:prstGeom>
          <a:solidFill>
            <a:srgbClr val="60D93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lvl1pPr>
          </a:lstStyle>
          <a:p>
            <a:r>
              <a:rPr sz="1600"/>
              <a:t>RW: Relative Weight</a:t>
            </a:r>
          </a:p>
        </p:txBody>
      </p:sp>
      <p:sp>
        <p:nvSpPr>
          <p:cNvPr id="380" name="The average relative weight is 1.0. DRGs with a relative weight of less than 1.0 are less resource-intensive to treat and are generally less costly to treat. DRG’s with a relative weight of more than 1.0 generally require more resources to treat and are "/>
          <p:cNvSpPr txBox="1"/>
          <p:nvPr/>
        </p:nvSpPr>
        <p:spPr>
          <a:xfrm>
            <a:off x="8625915" y="1462133"/>
            <a:ext cx="2915047" cy="312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defTabSz="228600">
              <a:defRPr sz="1600">
                <a:solidFill>
                  <a:srgbClr val="212121"/>
                </a:solidFill>
                <a:latin typeface="Verdana"/>
                <a:ea typeface="Verdana"/>
                <a:cs typeface="Verdana"/>
                <a:sym typeface="Verdana"/>
              </a:defRPr>
            </a:pPr>
            <a:r>
              <a:rPr sz="800"/>
              <a:t>The average relative weight is 1.0. DRGs with a relative weight of less than 1.0 are less resource-intensive to treat and are generally less costly to treat. DRG’s with a relative weight of more than 1.0 generally require more resources to treat and are more expensive to treat. The higher the relative weight, the more resources are required to treat a patient with that DRG. </a:t>
            </a:r>
          </a:p>
          <a:p>
            <a:pPr defTabSz="228600">
              <a:defRPr sz="1600">
                <a:solidFill>
                  <a:srgbClr val="212121"/>
                </a:solidFill>
                <a:latin typeface="Verdana"/>
                <a:ea typeface="Verdana"/>
                <a:cs typeface="Verdana"/>
                <a:sym typeface="Verdana"/>
              </a:defRPr>
            </a:pPr>
            <a:endParaRPr sz="800"/>
          </a:p>
          <a:p>
            <a:pPr defTabSz="228600">
              <a:defRPr sz="1600">
                <a:solidFill>
                  <a:srgbClr val="212121"/>
                </a:solidFill>
                <a:latin typeface="Verdana"/>
                <a:ea typeface="Verdana"/>
                <a:cs typeface="Verdana"/>
                <a:sym typeface="Verdana"/>
              </a:defRPr>
            </a:pPr>
            <a:r>
              <a:rPr sz="800"/>
              <a:t>Each year CMS assigns a relative weight to each DRG. These weights indicate the relative costs for treating patients during the prior year. </a:t>
            </a:r>
          </a:p>
          <a:p>
            <a:pPr defTabSz="228600">
              <a:defRPr sz="1600">
                <a:solidFill>
                  <a:srgbClr val="212121"/>
                </a:solidFill>
                <a:latin typeface="Verdana"/>
                <a:ea typeface="Verdana"/>
                <a:cs typeface="Verdana"/>
                <a:sym typeface="Verdana"/>
              </a:defRPr>
            </a:pPr>
            <a:endParaRPr sz="800"/>
          </a:p>
          <a:p>
            <a:pPr defTabSz="228600">
              <a:defRPr sz="1600">
                <a:solidFill>
                  <a:srgbClr val="212121"/>
                </a:solidFill>
                <a:latin typeface="Verdana"/>
                <a:ea typeface="Verdana"/>
                <a:cs typeface="Verdana"/>
                <a:sym typeface="Verdana"/>
              </a:defRPr>
            </a:pPr>
            <a:r>
              <a:rPr sz="800"/>
              <a:t>The national average charge for each DRG is compared to the overall average. This ratio is published annually in the Federal Register for each DRG. </a:t>
            </a:r>
          </a:p>
          <a:p>
            <a:pPr defTabSz="228600">
              <a:defRPr sz="1600">
                <a:solidFill>
                  <a:srgbClr val="212121"/>
                </a:solidFill>
                <a:latin typeface="Verdana"/>
                <a:ea typeface="Verdana"/>
                <a:cs typeface="Verdana"/>
                <a:sym typeface="Verdana"/>
              </a:defRPr>
            </a:pPr>
            <a:endParaRPr sz="800"/>
          </a:p>
          <a:p>
            <a:pPr defTabSz="228600">
              <a:defRPr sz="1600" b="1">
                <a:solidFill>
                  <a:srgbClr val="212121"/>
                </a:solidFill>
                <a:latin typeface="Verdana"/>
                <a:ea typeface="Verdana"/>
                <a:cs typeface="Verdana"/>
                <a:sym typeface="Verdana"/>
              </a:defRPr>
            </a:pPr>
            <a:r>
              <a:rPr sz="800"/>
              <a:t>A DRG with a weight of 2.0000 means that charges were historically twice the average; a DRG with a weight of 0.5000 was half the average.</a:t>
            </a:r>
          </a:p>
          <a:p>
            <a:pPr defTabSz="228600">
              <a:spcBef>
                <a:spcPts val="900"/>
              </a:spcBef>
              <a:defRPr sz="1600">
                <a:solidFill>
                  <a:srgbClr val="333333"/>
                </a:solidFill>
                <a:latin typeface="Times Roman"/>
                <a:ea typeface="Times Roman"/>
                <a:cs typeface="Times Roman"/>
                <a:sym typeface="Times Roman"/>
              </a:defRPr>
            </a:pPr>
            <a:endParaRPr sz="800"/>
          </a:p>
          <a:p>
            <a:pPr defTabSz="228600">
              <a:defRPr sz="1600">
                <a:solidFill>
                  <a:srgbClr val="212121"/>
                </a:solidFill>
                <a:latin typeface="Verdana"/>
                <a:ea typeface="Verdana"/>
                <a:cs typeface="Verdana"/>
                <a:sym typeface="Verdana"/>
              </a:defRPr>
            </a:pPr>
            <a:endParaRPr sz="800"/>
          </a:p>
          <a:p>
            <a:pPr defTabSz="228600">
              <a:defRPr sz="1600">
                <a:solidFill>
                  <a:srgbClr val="212121"/>
                </a:solidFill>
                <a:latin typeface="Verdana"/>
                <a:ea typeface="Verdana"/>
                <a:cs typeface="Verdana"/>
                <a:sym typeface="Verdana"/>
              </a:defRPr>
            </a:pPr>
            <a:endParaRPr sz="800"/>
          </a:p>
        </p:txBody>
      </p:sp>
      <p:sp>
        <p:nvSpPr>
          <p:cNvPr id="381" name="https://www.cms.gov/files/document/frequently-asked-questions-faqs-market-based-ms-drg-relative-weight-data-collection-and-change.pdf"/>
          <p:cNvSpPr txBox="1"/>
          <p:nvPr/>
        </p:nvSpPr>
        <p:spPr>
          <a:xfrm>
            <a:off x="8632313" y="4229984"/>
            <a:ext cx="1687971"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defRPr sz="1500"/>
            </a:pPr>
            <a:r>
              <a:rPr sz="750" u="sng">
                <a:hlinkClick r:id="rId3"/>
              </a:rPr>
              <a:t>https://www.cms.gov/files/document/frequently-asked-questions-faqs-market-based-ms-drg-relative-weight-data-collection-and-change.pdf</a:t>
            </a:r>
            <a:r>
              <a:rPr sz="750"/>
              <a:t> </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Arrow"/>
          <p:cNvSpPr/>
          <p:nvPr/>
        </p:nvSpPr>
        <p:spPr>
          <a:xfrm rot="5347513">
            <a:off x="4223877" y="2026539"/>
            <a:ext cx="635001" cy="635001"/>
          </a:xfrm>
          <a:prstGeom prst="rightArrow">
            <a:avLst>
              <a:gd name="adj1" fmla="val 32000"/>
              <a:gd name="adj2" fmla="val 64000"/>
            </a:avLst>
          </a:prstGeom>
          <a:solidFill>
            <a:schemeClr val="accent6"/>
          </a:solidFill>
          <a:ln w="12700">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84" name="Arrow"/>
          <p:cNvSpPr/>
          <p:nvPr/>
        </p:nvSpPr>
        <p:spPr>
          <a:xfrm rot="5421191">
            <a:off x="4221972" y="4313190"/>
            <a:ext cx="635001" cy="635001"/>
          </a:xfrm>
          <a:prstGeom prst="rightArrow">
            <a:avLst>
              <a:gd name="adj1" fmla="val 32000"/>
              <a:gd name="adj2" fmla="val 64000"/>
            </a:avLst>
          </a:prstGeom>
          <a:solidFill>
            <a:schemeClr val="accent4">
              <a:hueOff val="-476017"/>
              <a:lumOff val="-10042"/>
            </a:schemeClr>
          </a:solidFill>
          <a:ln w="12700">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85" name="MDC"/>
          <p:cNvSpPr txBox="1"/>
          <p:nvPr/>
        </p:nvSpPr>
        <p:spPr>
          <a:xfrm>
            <a:off x="3916452" y="837059"/>
            <a:ext cx="1247137" cy="666849"/>
          </a:xfrm>
          <a:prstGeom prst="rect">
            <a:avLst/>
          </a:prstGeom>
          <a:solidFill>
            <a:schemeClr val="accent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825500">
              <a:lnSpc>
                <a:spcPct val="100000"/>
              </a:lnSpc>
              <a:spcBef>
                <a:spcPts val="0"/>
              </a:spcBef>
              <a:defRPr sz="8000">
                <a:solidFill>
                  <a:srgbClr val="FFFFFF"/>
                </a:solidFill>
                <a:latin typeface="Helvetica Neue Medium"/>
                <a:ea typeface="Helvetica Neue Medium"/>
                <a:cs typeface="Helvetica Neue Medium"/>
                <a:sym typeface="Helvetica Neue Medium"/>
              </a:defRPr>
            </a:lvl1pPr>
          </a:lstStyle>
          <a:p>
            <a:r>
              <a:rPr sz="4000"/>
              <a:t>MDC</a:t>
            </a:r>
          </a:p>
        </p:txBody>
      </p:sp>
      <p:sp>
        <p:nvSpPr>
          <p:cNvPr id="386" name="MCC/CC"/>
          <p:cNvSpPr txBox="1"/>
          <p:nvPr/>
        </p:nvSpPr>
        <p:spPr>
          <a:xfrm>
            <a:off x="3455589" y="3182619"/>
            <a:ext cx="2168863" cy="666849"/>
          </a:xfrm>
          <a:prstGeom prst="rect">
            <a:avLst/>
          </a:prstGeom>
          <a:solidFill>
            <a:schemeClr val="accent4">
              <a:hueOff val="-476017"/>
              <a:lumOff val="-10042"/>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825500">
              <a:lnSpc>
                <a:spcPct val="100000"/>
              </a:lnSpc>
              <a:spcBef>
                <a:spcPts val="0"/>
              </a:spcBef>
              <a:defRPr sz="8000">
                <a:solidFill>
                  <a:srgbClr val="FFFFFF"/>
                </a:solidFill>
                <a:latin typeface="Helvetica Neue Medium"/>
                <a:ea typeface="Helvetica Neue Medium"/>
                <a:cs typeface="Helvetica Neue Medium"/>
                <a:sym typeface="Helvetica Neue Medium"/>
              </a:defRPr>
            </a:lvl1pPr>
          </a:lstStyle>
          <a:p>
            <a:r>
              <a:rPr sz="4000"/>
              <a:t>MCC/CC</a:t>
            </a:r>
          </a:p>
        </p:txBody>
      </p:sp>
      <p:sp>
        <p:nvSpPr>
          <p:cNvPr id="387" name="DRG"/>
          <p:cNvSpPr txBox="1"/>
          <p:nvPr/>
        </p:nvSpPr>
        <p:spPr>
          <a:xfrm>
            <a:off x="3954123" y="5411287"/>
            <a:ext cx="1171796" cy="666849"/>
          </a:xfrm>
          <a:prstGeom prst="rect">
            <a:avLst/>
          </a:prstGeom>
          <a:solidFill>
            <a:srgbClr val="ED220D"/>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825500">
              <a:lnSpc>
                <a:spcPct val="100000"/>
              </a:lnSpc>
              <a:spcBef>
                <a:spcPts val="0"/>
              </a:spcBef>
              <a:defRPr sz="8000">
                <a:solidFill>
                  <a:srgbClr val="FFFFFF"/>
                </a:solidFill>
                <a:latin typeface="Helvetica Neue Medium"/>
                <a:ea typeface="Helvetica Neue Medium"/>
                <a:cs typeface="Helvetica Neue Medium"/>
                <a:sym typeface="Helvetica Neue Medium"/>
              </a:defRPr>
            </a:lvl1pPr>
          </a:lstStyle>
          <a:p>
            <a:r>
              <a:rPr sz="4000"/>
              <a:t>DRG</a:t>
            </a:r>
          </a:p>
        </p:txBody>
      </p:sp>
      <p:sp>
        <p:nvSpPr>
          <p:cNvPr id="388" name="Major Diagnostic Category (1-25)"/>
          <p:cNvSpPr txBox="1"/>
          <p:nvPr/>
        </p:nvSpPr>
        <p:spPr>
          <a:xfrm>
            <a:off x="5491211" y="997943"/>
            <a:ext cx="5153394" cy="4109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lnSpc>
                <a:spcPct val="80000"/>
              </a:lnSpc>
              <a:defRPr sz="5700" spc="-114"/>
            </a:pPr>
            <a:r>
              <a:rPr sz="2850"/>
              <a:t>Major Diagnostic Category </a:t>
            </a:r>
            <a:r>
              <a:rPr sz="2850" b="1"/>
              <a:t>(1-25)</a:t>
            </a:r>
          </a:p>
        </p:txBody>
      </p:sp>
      <p:sp>
        <p:nvSpPr>
          <p:cNvPr id="389" name="major complication or comorbidity (MCC) OR complication/comorbidity: Yes/No"/>
          <p:cNvSpPr txBox="1"/>
          <p:nvPr/>
        </p:nvSpPr>
        <p:spPr>
          <a:xfrm>
            <a:off x="5968736" y="2720953"/>
            <a:ext cx="4872414" cy="1590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defTabSz="228600">
              <a:spcBef>
                <a:spcPts val="650"/>
              </a:spcBef>
              <a:defRPr sz="5000">
                <a:latin typeface="Verdana"/>
                <a:ea typeface="Verdana"/>
                <a:cs typeface="Verdana"/>
                <a:sym typeface="Verdana"/>
              </a:defRPr>
            </a:pPr>
            <a:r>
              <a:rPr sz="2500"/>
              <a:t>major complication or comorbidity (MCC) OR complication/comorbidity:</a:t>
            </a:r>
            <a:r>
              <a:rPr sz="2500" b="1"/>
              <a:t> Yes/No</a:t>
            </a:r>
          </a:p>
        </p:txBody>
      </p:sp>
      <p:sp>
        <p:nvSpPr>
          <p:cNvPr id="390" name="APR-DRG…"/>
          <p:cNvSpPr txBox="1"/>
          <p:nvPr/>
        </p:nvSpPr>
        <p:spPr>
          <a:xfrm>
            <a:off x="6016550" y="5511315"/>
            <a:ext cx="514564" cy="4667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b="1"/>
            </a:pPr>
            <a:r>
              <a:rPr sz="900"/>
              <a:t>APR-DRG</a:t>
            </a:r>
          </a:p>
          <a:p>
            <a:pPr>
              <a:defRPr b="1"/>
            </a:pPr>
            <a:r>
              <a:rPr sz="900"/>
              <a:t>CMS-DRG</a:t>
            </a:r>
          </a:p>
          <a:p>
            <a:pPr>
              <a:defRPr b="1"/>
            </a:pPr>
            <a:r>
              <a:rPr sz="900">
                <a:solidFill>
                  <a:schemeClr val="accent6"/>
                </a:solidFill>
              </a:rPr>
              <a:t>MS-DRG</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harm Codes…"/>
          <p:cNvSpPr txBox="1">
            <a:spLocks noGrp="1"/>
          </p:cNvSpPr>
          <p:nvPr>
            <p:ph type="title"/>
          </p:nvPr>
        </p:nvSpPr>
        <p:spPr>
          <a:xfrm>
            <a:off x="434335" y="2727540"/>
            <a:ext cx="10985501" cy="2548445"/>
          </a:xfrm>
          <a:prstGeom prst="rect">
            <a:avLst/>
          </a:prstGeom>
        </p:spPr>
        <p:txBody>
          <a:bodyPr/>
          <a:lstStyle/>
          <a:p>
            <a:r>
              <a:t>Pharm Codes</a:t>
            </a:r>
          </a:p>
          <a:p>
            <a:pPr>
              <a:defRPr b="0"/>
            </a:pPr>
            <a:r>
              <a:t>NDC versus RxNorm </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F5266-9ACD-DBAD-0770-3712CDCD1449}"/>
              </a:ext>
            </a:extLst>
          </p:cNvPr>
          <p:cNvSpPr>
            <a:spLocks noGrp="1"/>
          </p:cNvSpPr>
          <p:nvPr>
            <p:ph type="title"/>
          </p:nvPr>
        </p:nvSpPr>
        <p:spPr/>
        <p:txBody>
          <a:bodyPr/>
          <a:lstStyle/>
          <a:p>
            <a:r>
              <a:rPr lang="en-US" dirty="0"/>
              <a:t>Many versions of the same thing…Gender as an example: </a:t>
            </a:r>
          </a:p>
        </p:txBody>
      </p:sp>
      <p:pic>
        <p:nvPicPr>
          <p:cNvPr id="5" name="Content Placeholder 4" descr="A screenshot of a document&#10;&#10;Description automatically generated">
            <a:extLst>
              <a:ext uri="{FF2B5EF4-FFF2-40B4-BE49-F238E27FC236}">
                <a16:creationId xmlns:a16="http://schemas.microsoft.com/office/drawing/2014/main" id="{50567097-BE8D-1600-F23D-6DD02F135A67}"/>
              </a:ext>
            </a:extLst>
          </p:cNvPr>
          <p:cNvPicPr>
            <a:picLocks noGrp="1" noChangeAspect="1"/>
          </p:cNvPicPr>
          <p:nvPr>
            <p:ph idx="1"/>
          </p:nvPr>
        </p:nvPicPr>
        <p:blipFill>
          <a:blip r:embed="rId2"/>
          <a:stretch>
            <a:fillRect/>
          </a:stretch>
        </p:blipFill>
        <p:spPr>
          <a:xfrm>
            <a:off x="838200" y="1798486"/>
            <a:ext cx="7498278" cy="4694389"/>
          </a:xfrm>
        </p:spPr>
      </p:pic>
    </p:spTree>
    <p:extLst>
      <p:ext uri="{BB962C8B-B14F-4D97-AF65-F5344CB8AC3E}">
        <p14:creationId xmlns:p14="http://schemas.microsoft.com/office/powerpoint/2010/main" val="2593546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NDC"/>
          <p:cNvSpPr txBox="1"/>
          <p:nvPr/>
        </p:nvSpPr>
        <p:spPr>
          <a:xfrm>
            <a:off x="331911" y="149374"/>
            <a:ext cx="1441100" cy="820738"/>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825500">
              <a:lnSpc>
                <a:spcPct val="100000"/>
              </a:lnSpc>
              <a:spcBef>
                <a:spcPts val="0"/>
              </a:spcBef>
              <a:defRPr sz="10000">
                <a:solidFill>
                  <a:srgbClr val="FFFFFF"/>
                </a:solidFill>
                <a:latin typeface="Helvetica Neue Medium"/>
                <a:ea typeface="Helvetica Neue Medium"/>
                <a:cs typeface="Helvetica Neue Medium"/>
                <a:sym typeface="Helvetica Neue Medium"/>
              </a:defRPr>
            </a:lvl1pPr>
          </a:lstStyle>
          <a:p>
            <a:r>
              <a:rPr sz="5000"/>
              <a:t>NDC</a:t>
            </a:r>
          </a:p>
        </p:txBody>
      </p:sp>
      <p:sp>
        <p:nvSpPr>
          <p:cNvPr id="395" name="National Drug Code (NDC) which serves as the FDA’s identifier for drugs. FDA publishes the listed NDC numbers in the NDC Directory which is updated daily."/>
          <p:cNvSpPr txBox="1"/>
          <p:nvPr/>
        </p:nvSpPr>
        <p:spPr>
          <a:xfrm>
            <a:off x="274378" y="3018631"/>
            <a:ext cx="11878369" cy="8207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defTabSz="228600">
              <a:defRPr sz="5000">
                <a:solidFill>
                  <a:srgbClr val="333333"/>
                </a:solidFill>
                <a:latin typeface="Georgia"/>
                <a:ea typeface="Georgia"/>
                <a:cs typeface="Georgia"/>
                <a:sym typeface="Georgia"/>
              </a:defRPr>
            </a:pPr>
            <a:r>
              <a:rPr sz="2500" dirty="0"/>
              <a:t>National Drug Code (NDC) which serves as the FDA’s identifier for drugs. FDA publishes the listed NDC numbers in the </a:t>
            </a:r>
            <a:r>
              <a:rPr sz="2500" u="sng" dirty="0">
                <a:solidFill>
                  <a:srgbClr val="007CBA"/>
                </a:solidFill>
                <a:hlinkClick r:id="rId2"/>
              </a:rPr>
              <a:t>NDC Directory</a:t>
            </a:r>
            <a:r>
              <a:rPr sz="2500" dirty="0"/>
              <a:t> which is updated daily.</a:t>
            </a:r>
          </a:p>
        </p:txBody>
      </p:sp>
      <p:sp>
        <p:nvSpPr>
          <p:cNvPr id="396" name="The NDC Directory contains information on active and certified finished and unfinished drugs submitted to FDA in structured product labeling (SPL) electronic listing files by labelers. A labeler may be a manufacturer, including a repackager or relabeler,"/>
          <p:cNvSpPr txBox="1"/>
          <p:nvPr/>
        </p:nvSpPr>
        <p:spPr>
          <a:xfrm>
            <a:off x="290439" y="4292989"/>
            <a:ext cx="10794893" cy="7437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defTabSz="457200">
              <a:lnSpc>
                <a:spcPct val="100000"/>
              </a:lnSpc>
              <a:spcBef>
                <a:spcPts val="0"/>
              </a:spcBef>
              <a:defRPr sz="3000">
                <a:solidFill>
                  <a:srgbClr val="333333"/>
                </a:solidFill>
                <a:latin typeface="Georgia"/>
                <a:ea typeface="Georgia"/>
                <a:cs typeface="Georgia"/>
                <a:sym typeface="Georgia"/>
              </a:defRPr>
            </a:lvl1pPr>
          </a:lstStyle>
          <a:p>
            <a:r>
              <a:rPr sz="1500"/>
              <a:t>The NDC Directory contains information on active and certified finished and unfinished drugs submitted to FDA in structured product labeling (SPL) electronic listing files by labelers. A labeler may be a manufacturer, including a repackager or relabeler, or the entity named on the product label.</a:t>
            </a:r>
          </a:p>
        </p:txBody>
      </p:sp>
      <p:pic>
        <p:nvPicPr>
          <p:cNvPr id="397" name="Image" descr="Image"/>
          <p:cNvPicPr>
            <a:picLocks noChangeAspect="1"/>
          </p:cNvPicPr>
          <p:nvPr/>
        </p:nvPicPr>
        <p:blipFill>
          <a:blip r:embed="rId3"/>
          <a:stretch>
            <a:fillRect/>
          </a:stretch>
        </p:blipFill>
        <p:spPr>
          <a:xfrm>
            <a:off x="9065866" y="150990"/>
            <a:ext cx="2782770" cy="1564544"/>
          </a:xfrm>
          <a:prstGeom prst="rect">
            <a:avLst/>
          </a:prstGeom>
          <a:ln w="12700">
            <a:miter lim="400000"/>
          </a:ln>
        </p:spPr>
      </p:pic>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 name="Image" descr="Image"/>
          <p:cNvPicPr>
            <a:picLocks noChangeAspect="1"/>
          </p:cNvPicPr>
          <p:nvPr/>
        </p:nvPicPr>
        <p:blipFill>
          <a:blip r:embed="rId2"/>
          <a:stretch>
            <a:fillRect/>
          </a:stretch>
        </p:blipFill>
        <p:spPr>
          <a:xfrm>
            <a:off x="2811629" y="1183546"/>
            <a:ext cx="5756785" cy="3916988"/>
          </a:xfrm>
          <a:prstGeom prst="rect">
            <a:avLst/>
          </a:prstGeom>
          <a:ln w="12700">
            <a:miter lim="400000"/>
          </a:ln>
        </p:spPr>
      </p:pic>
      <p:sp>
        <p:nvSpPr>
          <p:cNvPr id="400" name="10-digit NDC"/>
          <p:cNvSpPr txBox="1"/>
          <p:nvPr/>
        </p:nvSpPr>
        <p:spPr>
          <a:xfrm>
            <a:off x="256749" y="115216"/>
            <a:ext cx="4050789" cy="820738"/>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825500">
              <a:lnSpc>
                <a:spcPct val="100000"/>
              </a:lnSpc>
              <a:spcBef>
                <a:spcPts val="0"/>
              </a:spcBef>
              <a:defRPr sz="10000">
                <a:solidFill>
                  <a:srgbClr val="FFFFFF"/>
                </a:solidFill>
                <a:latin typeface="Helvetica Neue Medium"/>
                <a:ea typeface="Helvetica Neue Medium"/>
                <a:cs typeface="Helvetica Neue Medium"/>
                <a:sym typeface="Helvetica Neue Medium"/>
              </a:defRPr>
            </a:lvl1pPr>
          </a:lstStyle>
          <a:p>
            <a:r>
              <a:rPr sz="5000"/>
              <a:t>10-digit NDC </a:t>
            </a:r>
          </a:p>
        </p:txBody>
      </p:sp>
      <p:sp>
        <p:nvSpPr>
          <p:cNvPr id="401" name="The CMS NDC identifier is formatted as 11 digits with no spaces, hyphens or other characters."/>
          <p:cNvSpPr txBox="1"/>
          <p:nvPr/>
        </p:nvSpPr>
        <p:spPr>
          <a:xfrm>
            <a:off x="2927043" y="5199218"/>
            <a:ext cx="5525956"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marL="457200" indent="-317500" defTabSz="457200">
              <a:lnSpc>
                <a:spcPct val="100000"/>
              </a:lnSpc>
              <a:spcBef>
                <a:spcPts val="1200"/>
              </a:spcBef>
              <a:buClr>
                <a:srgbClr val="242424"/>
              </a:buClr>
              <a:buSzPct val="123000"/>
              <a:buFont typeface="TimesNewRomanPSMT"/>
              <a:buChar char="•"/>
              <a:defRPr sz="3000">
                <a:solidFill>
                  <a:srgbClr val="242424"/>
                </a:solidFill>
                <a:latin typeface="Helvetica"/>
                <a:ea typeface="Helvetica"/>
                <a:cs typeface="Helvetica"/>
                <a:sym typeface="Helvetica"/>
              </a:defRPr>
            </a:lvl1pPr>
          </a:lstStyle>
          <a:p>
            <a:r>
              <a:rPr sz="1500"/>
              <a:t>The CMS NDC identifier is formatted as 11 digits with no spaces, hyphens or other characters.</a:t>
            </a:r>
          </a:p>
        </p:txBody>
      </p:sp>
      <p:sp>
        <p:nvSpPr>
          <p:cNvPr id="402" name="https://www.accessdata.fda.gov/scripts/cder/ndc/index.cfm"/>
          <p:cNvSpPr txBox="1"/>
          <p:nvPr/>
        </p:nvSpPr>
        <p:spPr>
          <a:xfrm>
            <a:off x="1741975" y="6225493"/>
            <a:ext cx="2920671"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u="sng">
                <a:hlinkClick r:id="rId3"/>
              </a:rPr>
              <a:t>https://www.accessdata.fda.gov/scripts/cder/ndc/index.cfm</a:t>
            </a:r>
            <a:r>
              <a:rPr sz="900"/>
              <a:t> </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RXNorm"/>
          <p:cNvSpPr txBox="1"/>
          <p:nvPr/>
        </p:nvSpPr>
        <p:spPr>
          <a:xfrm>
            <a:off x="235115" y="253912"/>
            <a:ext cx="2545570" cy="820738"/>
          </a:xfrm>
          <a:prstGeom prst="rect">
            <a:avLst/>
          </a:prstGeom>
          <a:solidFill>
            <a:schemeClr val="accent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825500">
              <a:lnSpc>
                <a:spcPct val="100000"/>
              </a:lnSpc>
              <a:spcBef>
                <a:spcPts val="0"/>
              </a:spcBef>
              <a:defRPr sz="10000">
                <a:solidFill>
                  <a:srgbClr val="FFFFFF"/>
                </a:solidFill>
                <a:latin typeface="Helvetica Neue Medium"/>
                <a:ea typeface="Helvetica Neue Medium"/>
                <a:cs typeface="Helvetica Neue Medium"/>
                <a:sym typeface="Helvetica Neue Medium"/>
              </a:defRPr>
            </a:lvl1pPr>
          </a:lstStyle>
          <a:p>
            <a:r>
              <a:rPr sz="5000"/>
              <a:t>RXNorm</a:t>
            </a:r>
          </a:p>
        </p:txBody>
      </p:sp>
      <p:sp>
        <p:nvSpPr>
          <p:cNvPr id="405" name="RxNorm is two things: a normalized naming system for generic and branded drugs; and a tool for supporting semantic interoperation between drug terminologies and pharmacy knowledge base systems. The National Library of Medicine (NLM) produces RxNorm.…"/>
          <p:cNvSpPr txBox="1">
            <a:spLocks noGrp="1"/>
          </p:cNvSpPr>
          <p:nvPr>
            <p:ph type="body" idx="4294967295"/>
          </p:nvPr>
        </p:nvSpPr>
        <p:spPr>
          <a:xfrm>
            <a:off x="603250" y="1816832"/>
            <a:ext cx="10985500" cy="4128006"/>
          </a:xfrm>
          <a:prstGeom prst="rect">
            <a:avLst/>
          </a:prstGeom>
        </p:spPr>
        <p:txBody>
          <a:bodyPr>
            <a:normAutofit fontScale="47500" lnSpcReduction="20000"/>
          </a:bodyPr>
          <a:lstStyle/>
          <a:p>
            <a:pPr marL="0" indent="0" defTabSz="219456">
              <a:lnSpc>
                <a:spcPct val="100000"/>
              </a:lnSpc>
              <a:spcBef>
                <a:spcPts val="550"/>
              </a:spcBef>
              <a:buNone/>
              <a:defRPr sz="2880">
                <a:solidFill>
                  <a:srgbClr val="212529"/>
                </a:solidFill>
              </a:defRPr>
            </a:pPr>
            <a:r>
              <a:t>RxNorm is two things: a normalized naming system for generic and branded drugs; and a tool for supporting semantic interoperation between drug terminologies and pharmacy knowledge base systems. </a:t>
            </a:r>
            <a:r>
              <a:rPr>
                <a:solidFill>
                  <a:schemeClr val="accent5">
                    <a:hueOff val="-82419"/>
                    <a:satOff val="-9513"/>
                    <a:lumOff val="-16343"/>
                  </a:schemeClr>
                </a:solidFill>
              </a:rPr>
              <a:t>The National Library of Medicine (NLM) produces RxNorm.</a:t>
            </a:r>
          </a:p>
          <a:p>
            <a:pPr marL="0" indent="0" defTabSz="219456">
              <a:lnSpc>
                <a:spcPct val="100000"/>
              </a:lnSpc>
              <a:spcBef>
                <a:spcPts val="550"/>
              </a:spcBef>
              <a:buNone/>
              <a:defRPr sz="2880">
                <a:solidFill>
                  <a:srgbClr val="212529"/>
                </a:solidFill>
              </a:defRPr>
            </a:pPr>
            <a:endParaRPr>
              <a:solidFill>
                <a:schemeClr val="accent5">
                  <a:hueOff val="-82419"/>
                  <a:satOff val="-9513"/>
                  <a:lumOff val="-16343"/>
                </a:schemeClr>
              </a:solidFill>
            </a:endParaRPr>
          </a:p>
          <a:p>
            <a:pPr marL="0" indent="0" defTabSz="219456">
              <a:lnSpc>
                <a:spcPts val="2550"/>
              </a:lnSpc>
              <a:spcBef>
                <a:spcPts val="250"/>
              </a:spcBef>
              <a:buNone/>
              <a:defRPr sz="2880">
                <a:solidFill>
                  <a:srgbClr val="212529"/>
                </a:solidFill>
                <a:latin typeface="Helvetica Neue Medium"/>
                <a:ea typeface="Helvetica Neue Medium"/>
                <a:cs typeface="Helvetica Neue Medium"/>
                <a:sym typeface="Helvetica Neue Medium"/>
              </a:defRPr>
            </a:pPr>
            <a:r>
              <a:t>Purpose of RxNorm</a:t>
            </a:r>
          </a:p>
          <a:p>
            <a:pPr marL="0" indent="0" defTabSz="219456">
              <a:lnSpc>
                <a:spcPct val="100000"/>
              </a:lnSpc>
              <a:spcBef>
                <a:spcPts val="550"/>
              </a:spcBef>
              <a:buNone/>
              <a:defRPr sz="2880">
                <a:solidFill>
                  <a:srgbClr val="212529"/>
                </a:solidFill>
              </a:defRPr>
            </a:pPr>
            <a:r>
              <a:t>Hospitals, pharmacies, and other organizations use computer systems to record and process drug information. Because these systems use many different sets of drug names, it can be difficult for one system to communicate with another. To address this challenge, </a:t>
            </a:r>
            <a:r>
              <a:rPr b="1">
                <a:solidFill>
                  <a:schemeClr val="accent2">
                    <a:hueOff val="-202083"/>
                    <a:satOff val="17755"/>
                    <a:lumOff val="-16089"/>
                  </a:schemeClr>
                </a:solidFill>
              </a:rPr>
              <a:t>RxNorm provides normalized names and unique identifiers for medicines and drugs. The goal of RxNorm is to allow computer systems to communicate drug-related information efficiently and unambiguously.</a:t>
            </a:r>
          </a:p>
          <a:p>
            <a:pPr marL="0" indent="0" defTabSz="219456">
              <a:lnSpc>
                <a:spcPct val="100000"/>
              </a:lnSpc>
              <a:spcBef>
                <a:spcPts val="550"/>
              </a:spcBef>
              <a:buNone/>
              <a:defRPr sz="2880">
                <a:solidFill>
                  <a:srgbClr val="212529"/>
                </a:solidFill>
              </a:defRPr>
            </a:pPr>
            <a:endParaRPr b="1">
              <a:solidFill>
                <a:schemeClr val="accent2">
                  <a:hueOff val="-202083"/>
                  <a:satOff val="17755"/>
                  <a:lumOff val="-16089"/>
                </a:schemeClr>
              </a:solidFill>
            </a:endParaRPr>
          </a:p>
          <a:p>
            <a:pPr marL="0" indent="0" defTabSz="219456">
              <a:lnSpc>
                <a:spcPts val="2550"/>
              </a:lnSpc>
              <a:spcBef>
                <a:spcPts val="250"/>
              </a:spcBef>
              <a:buNone/>
              <a:defRPr sz="2880">
                <a:solidFill>
                  <a:srgbClr val="212529"/>
                </a:solidFill>
                <a:latin typeface="Helvetica Neue Medium"/>
                <a:ea typeface="Helvetica Neue Medium"/>
                <a:cs typeface="Helvetica Neue Medium"/>
                <a:sym typeface="Helvetica Neue Medium"/>
              </a:defRPr>
            </a:pPr>
            <a:r>
              <a:t>Scope of RxNorm</a:t>
            </a:r>
          </a:p>
          <a:p>
            <a:pPr marL="0" indent="0" defTabSz="219456">
              <a:lnSpc>
                <a:spcPct val="100000"/>
              </a:lnSpc>
              <a:spcBef>
                <a:spcPts val="550"/>
              </a:spcBef>
              <a:buNone/>
              <a:defRPr sz="2880">
                <a:solidFill>
                  <a:srgbClr val="212529"/>
                </a:solidFill>
              </a:defRPr>
            </a:pPr>
            <a:r>
              <a:t>RxNorm contains the names of prescription and many over-the-counter drugs available in the United States. </a:t>
            </a:r>
          </a:p>
          <a:p>
            <a:pPr marL="0" indent="0" defTabSz="219456">
              <a:lnSpc>
                <a:spcPct val="100000"/>
              </a:lnSpc>
              <a:spcBef>
                <a:spcPts val="550"/>
              </a:spcBef>
              <a:buNone/>
              <a:defRPr sz="2880">
                <a:solidFill>
                  <a:srgbClr val="212529"/>
                </a:solidFill>
              </a:defRPr>
            </a:pPr>
            <a:r>
              <a:t>RxNorm includes generic and branded:</a:t>
            </a:r>
          </a:p>
          <a:p>
            <a:pPr marL="219456" indent="-152400" defTabSz="219456">
              <a:lnSpc>
                <a:spcPct val="100000"/>
              </a:lnSpc>
              <a:spcBef>
                <a:spcPts val="0"/>
              </a:spcBef>
              <a:buClr>
                <a:srgbClr val="212529"/>
              </a:buClr>
              <a:buFont typeface="Helvetica Neue"/>
              <a:defRPr sz="2880">
                <a:solidFill>
                  <a:srgbClr val="212529"/>
                </a:solidFill>
              </a:defRPr>
            </a:pPr>
            <a:r>
              <a:t>Clinical drugs - pharmaceutical products given to (or taken by) a patient with therapeutic intent</a:t>
            </a:r>
          </a:p>
          <a:p>
            <a:pPr marL="219456" indent="-152400" defTabSz="219456">
              <a:lnSpc>
                <a:spcPct val="100000"/>
              </a:lnSpc>
              <a:spcBef>
                <a:spcPts val="0"/>
              </a:spcBef>
              <a:buClr>
                <a:srgbClr val="212529"/>
              </a:buClr>
              <a:buFont typeface="Helvetica Neue"/>
              <a:defRPr sz="2880">
                <a:solidFill>
                  <a:srgbClr val="212529"/>
                </a:solidFill>
              </a:defRPr>
            </a:pPr>
            <a:r>
              <a:t>Drug packs - packs that contain multiple drugs, or drugs designed to be administered in a specified sequence</a:t>
            </a:r>
          </a:p>
          <a:p>
            <a:pPr marL="0" indent="0" defTabSz="219456">
              <a:lnSpc>
                <a:spcPct val="100000"/>
              </a:lnSpc>
              <a:spcBef>
                <a:spcPts val="550"/>
              </a:spcBef>
              <a:buNone/>
              <a:defRPr sz="2880">
                <a:solidFill>
                  <a:srgbClr val="212529"/>
                </a:solidFill>
              </a:defRPr>
            </a:pPr>
            <a:r>
              <a:t>Non-therapeutic radiopharmaceuticals, bulk powders, contrast media, food, dietary supplements, and medical devices are all out-of-scope for RxNorm. Medical devices include but are not limited to bandages and crutches.</a:t>
            </a:r>
          </a:p>
        </p:txBody>
      </p:sp>
      <p:pic>
        <p:nvPicPr>
          <p:cNvPr id="406" name="Image" descr="Image"/>
          <p:cNvPicPr>
            <a:picLocks noChangeAspect="1"/>
          </p:cNvPicPr>
          <p:nvPr/>
        </p:nvPicPr>
        <p:blipFill>
          <a:blip r:embed="rId2"/>
          <a:stretch>
            <a:fillRect/>
          </a:stretch>
        </p:blipFill>
        <p:spPr>
          <a:xfrm>
            <a:off x="3100955" y="8973"/>
            <a:ext cx="1869782" cy="1869781"/>
          </a:xfrm>
          <a:prstGeom prst="rect">
            <a:avLst/>
          </a:prstGeom>
          <a:ln w="12700">
            <a:miter lim="400000"/>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8" name="Screen Shot 2021-09-15 at 4.57.17 PM.png" descr="Screen Shot 2021-09-15 at 4.57.17 PM.png"/>
          <p:cNvPicPr>
            <a:picLocks noChangeAspect="1"/>
          </p:cNvPicPr>
          <p:nvPr/>
        </p:nvPicPr>
        <p:blipFill>
          <a:blip r:embed="rId2"/>
          <a:stretch>
            <a:fillRect/>
          </a:stretch>
        </p:blipFill>
        <p:spPr>
          <a:xfrm>
            <a:off x="1236328" y="314471"/>
            <a:ext cx="9719344" cy="5908608"/>
          </a:xfrm>
          <a:prstGeom prst="rect">
            <a:avLst/>
          </a:prstGeom>
          <a:ln w="12700">
            <a:miter lim="400000"/>
          </a:ln>
        </p:spPr>
      </p:pic>
      <p:sp>
        <p:nvSpPr>
          <p:cNvPr id="409" name="https://www.nlm.nih.gov/research/umls/rxnorm/overview.html"/>
          <p:cNvSpPr txBox="1"/>
          <p:nvPr/>
        </p:nvSpPr>
        <p:spPr>
          <a:xfrm>
            <a:off x="1879016" y="6414054"/>
            <a:ext cx="3105017"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u="sng">
                <a:hlinkClick r:id="rId3"/>
              </a:rPr>
              <a:t>https://www.nlm.nih.gov/research/umls/rxnorm/overview.html</a:t>
            </a:r>
            <a:r>
              <a:rPr sz="900"/>
              <a:t> </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https://www.nlm.nih.gov/research/umls/rxnorm/index.html"/>
          <p:cNvSpPr txBox="1"/>
          <p:nvPr/>
        </p:nvSpPr>
        <p:spPr>
          <a:xfrm>
            <a:off x="168958" y="271284"/>
            <a:ext cx="2904641"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https://www.nlm.nih.gov/research/umls/rxnorm/index.html</a:t>
            </a:r>
          </a:p>
        </p:txBody>
      </p:sp>
      <p:sp>
        <p:nvSpPr>
          <p:cNvPr id="412" name="https://mor.nlm.nih.gov/RxNav/"/>
          <p:cNvSpPr txBox="1"/>
          <p:nvPr/>
        </p:nvSpPr>
        <p:spPr>
          <a:xfrm>
            <a:off x="181646" y="3104596"/>
            <a:ext cx="1603003"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u="sng">
                <a:hlinkClick r:id="rId2"/>
              </a:rPr>
              <a:t>https://mor.nlm.nih.gov/RxNav/</a:t>
            </a:r>
            <a:r>
              <a:rPr sz="900"/>
              <a:t> </a:t>
            </a:r>
          </a:p>
        </p:txBody>
      </p:sp>
      <p:pic>
        <p:nvPicPr>
          <p:cNvPr id="413" name="Screen Shot 2021-09-15 at 5.00.18 PM.png" descr="Screen Shot 2021-09-15 at 5.00.18 PM.png"/>
          <p:cNvPicPr>
            <a:picLocks noChangeAspect="1"/>
          </p:cNvPicPr>
          <p:nvPr/>
        </p:nvPicPr>
        <p:blipFill>
          <a:blip r:embed="rId3"/>
          <a:stretch>
            <a:fillRect/>
          </a:stretch>
        </p:blipFill>
        <p:spPr>
          <a:xfrm>
            <a:off x="220585" y="613090"/>
            <a:ext cx="6925965" cy="2339496"/>
          </a:xfrm>
          <a:prstGeom prst="rect">
            <a:avLst/>
          </a:prstGeom>
          <a:ln w="12700">
            <a:miter lim="400000"/>
          </a:ln>
        </p:spPr>
      </p:pic>
      <p:pic>
        <p:nvPicPr>
          <p:cNvPr id="414" name="Screen Shot 2021-09-15 at 5.00.51 PM.png" descr="Screen Shot 2021-09-15 at 5.00.51 PM.png"/>
          <p:cNvPicPr>
            <a:picLocks noChangeAspect="1"/>
          </p:cNvPicPr>
          <p:nvPr/>
        </p:nvPicPr>
        <p:blipFill>
          <a:blip r:embed="rId4"/>
          <a:stretch>
            <a:fillRect/>
          </a:stretch>
        </p:blipFill>
        <p:spPr>
          <a:xfrm>
            <a:off x="572380" y="3681214"/>
            <a:ext cx="5404049" cy="2840036"/>
          </a:xfrm>
          <a:prstGeom prst="rect">
            <a:avLst/>
          </a:prstGeom>
          <a:ln w="12700">
            <a:miter lim="400000"/>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LOINC codes"/>
          <p:cNvSpPr txBox="1">
            <a:spLocks noGrp="1"/>
          </p:cNvSpPr>
          <p:nvPr>
            <p:ph type="title"/>
          </p:nvPr>
        </p:nvSpPr>
        <p:spPr>
          <a:xfrm>
            <a:off x="147185" y="251186"/>
            <a:ext cx="10985501" cy="717551"/>
          </a:xfrm>
          <a:prstGeom prst="rect">
            <a:avLst/>
          </a:prstGeom>
        </p:spPr>
        <p:txBody>
          <a:bodyPr/>
          <a:lstStyle/>
          <a:p>
            <a:r>
              <a:t>LOINC codes </a:t>
            </a:r>
          </a:p>
        </p:txBody>
      </p:sp>
      <p:sp>
        <p:nvSpPr>
          <p:cNvPr id="417" name="https://loinc.org/panels/"/>
          <p:cNvSpPr txBox="1"/>
          <p:nvPr/>
        </p:nvSpPr>
        <p:spPr>
          <a:xfrm>
            <a:off x="173962" y="2621970"/>
            <a:ext cx="122950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https://loinc.org/</a:t>
            </a:r>
            <a:r>
              <a:rPr sz="900" b="1">
                <a:solidFill>
                  <a:schemeClr val="accent6"/>
                </a:solidFill>
              </a:rPr>
              <a:t>panels</a:t>
            </a:r>
            <a:r>
              <a:rPr sz="900"/>
              <a:t>/</a:t>
            </a:r>
          </a:p>
        </p:txBody>
      </p:sp>
      <p:sp>
        <p:nvSpPr>
          <p:cNvPr id="418" name="https://loinc.org/sdh/"/>
          <p:cNvSpPr txBox="1"/>
          <p:nvPr/>
        </p:nvSpPr>
        <p:spPr>
          <a:xfrm>
            <a:off x="192833" y="3403018"/>
            <a:ext cx="1106072"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u="sng">
                <a:hlinkClick r:id="rId2"/>
              </a:rPr>
              <a:t>https://loinc.org/sdh/</a:t>
            </a:r>
            <a:r>
              <a:rPr sz="900"/>
              <a:t> </a:t>
            </a:r>
          </a:p>
        </p:txBody>
      </p:sp>
      <p:sp>
        <p:nvSpPr>
          <p:cNvPr id="419" name="https://loinc.org/newborn-screening/"/>
          <p:cNvSpPr txBox="1"/>
          <p:nvPr/>
        </p:nvSpPr>
        <p:spPr>
          <a:xfrm>
            <a:off x="228841" y="4184066"/>
            <a:ext cx="1849865"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https://loinc.org/</a:t>
            </a:r>
            <a:r>
              <a:rPr sz="900" b="1">
                <a:solidFill>
                  <a:schemeClr val="accent6"/>
                </a:solidFill>
              </a:rPr>
              <a:t>newborn-screening/</a:t>
            </a:r>
          </a:p>
        </p:txBody>
      </p:sp>
      <p:sp>
        <p:nvSpPr>
          <p:cNvPr id="420" name="https://loinc.org/document-ontology/"/>
          <p:cNvSpPr txBox="1"/>
          <p:nvPr/>
        </p:nvSpPr>
        <p:spPr>
          <a:xfrm>
            <a:off x="205828" y="4965113"/>
            <a:ext cx="1872307"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https://loinc.org/</a:t>
            </a:r>
            <a:r>
              <a:rPr sz="900" b="1">
                <a:solidFill>
                  <a:schemeClr val="accent6">
                    <a:satOff val="-20754"/>
                    <a:lumOff val="-16738"/>
                  </a:schemeClr>
                </a:solidFill>
              </a:rPr>
              <a:t>document-ontology/</a:t>
            </a:r>
          </a:p>
        </p:txBody>
      </p:sp>
      <p:sp>
        <p:nvSpPr>
          <p:cNvPr id="421" name="https://loinc.org/attachments/"/>
          <p:cNvSpPr txBox="1"/>
          <p:nvPr/>
        </p:nvSpPr>
        <p:spPr>
          <a:xfrm>
            <a:off x="217345" y="5746161"/>
            <a:ext cx="1521250"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https://loinc.org/</a:t>
            </a:r>
            <a:r>
              <a:rPr sz="900" b="1">
                <a:solidFill>
                  <a:schemeClr val="accent6"/>
                </a:solidFill>
              </a:rPr>
              <a:t>attachments</a:t>
            </a:r>
            <a:r>
              <a:rPr sz="900"/>
              <a:t>/</a:t>
            </a:r>
          </a:p>
        </p:txBody>
      </p:sp>
      <p:sp>
        <p:nvSpPr>
          <p:cNvPr id="422" name="https://www.regenstrief.org/"/>
          <p:cNvSpPr txBox="1"/>
          <p:nvPr/>
        </p:nvSpPr>
        <p:spPr>
          <a:xfrm>
            <a:off x="152898" y="829377"/>
            <a:ext cx="4597541"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6000"/>
            </a:lvl1pPr>
          </a:lstStyle>
          <a:p>
            <a:r>
              <a:rPr sz="3000"/>
              <a:t>https://www.regenstrief.org/</a:t>
            </a:r>
          </a:p>
        </p:txBody>
      </p:sp>
      <p:sp>
        <p:nvSpPr>
          <p:cNvPr id="423" name="LOINC is a common language (set of identifiers, names, and codes) for identifying health measurements, observations, and documents"/>
          <p:cNvSpPr txBox="1"/>
          <p:nvPr/>
        </p:nvSpPr>
        <p:spPr>
          <a:xfrm>
            <a:off x="6537055" y="1122727"/>
            <a:ext cx="5208915" cy="49757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defTabSz="228600">
              <a:defRPr sz="8000">
                <a:solidFill>
                  <a:srgbClr val="4D5156"/>
                </a:solidFill>
                <a:latin typeface="Arial"/>
                <a:ea typeface="Arial"/>
                <a:cs typeface="Arial"/>
                <a:sym typeface="Arial"/>
              </a:defRPr>
            </a:pPr>
            <a:r>
              <a:rPr sz="4000" b="1">
                <a:solidFill>
                  <a:srgbClr val="5F6368"/>
                </a:solidFill>
              </a:rPr>
              <a:t>LOINC</a:t>
            </a:r>
            <a:r>
              <a:rPr sz="4000"/>
              <a:t> is a common language (set of identifiers, names, and </a:t>
            </a:r>
            <a:r>
              <a:rPr sz="4000" b="1">
                <a:solidFill>
                  <a:srgbClr val="5F6368"/>
                </a:solidFill>
              </a:rPr>
              <a:t>codes</a:t>
            </a:r>
            <a:r>
              <a:rPr sz="4000"/>
              <a:t>) for identifying health measurements, observations, and documents</a:t>
            </a: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5" name="Screen Shot 2021-09-15 at 5.12.15 PM.png" descr="Screen Shot 2021-09-15 at 5.12.15 PM.png"/>
          <p:cNvPicPr>
            <a:picLocks noChangeAspect="1"/>
          </p:cNvPicPr>
          <p:nvPr/>
        </p:nvPicPr>
        <p:blipFill>
          <a:blip r:embed="rId2"/>
          <a:stretch>
            <a:fillRect/>
          </a:stretch>
        </p:blipFill>
        <p:spPr>
          <a:xfrm>
            <a:off x="212439" y="382665"/>
            <a:ext cx="11699692" cy="4958475"/>
          </a:xfrm>
          <a:prstGeom prst="rect">
            <a:avLst/>
          </a:prstGeom>
          <a:ln w="12700">
            <a:miter lim="400000"/>
          </a:ln>
        </p:spPr>
      </p:pic>
      <p:sp>
        <p:nvSpPr>
          <p:cNvPr id="426" name="https://loinc.org/search/?t=1&amp;s=transportation"/>
          <p:cNvSpPr txBox="1"/>
          <p:nvPr/>
        </p:nvSpPr>
        <p:spPr>
          <a:xfrm>
            <a:off x="2908173" y="5862807"/>
            <a:ext cx="2289088"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https://loinc.org/search/?t=1&amp;s=transportation</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CVX"/>
          <p:cNvSpPr txBox="1">
            <a:spLocks noGrp="1"/>
          </p:cNvSpPr>
          <p:nvPr>
            <p:ph type="title"/>
          </p:nvPr>
        </p:nvSpPr>
        <p:spPr>
          <a:xfrm>
            <a:off x="170157" y="182270"/>
            <a:ext cx="10985501" cy="717551"/>
          </a:xfrm>
          <a:prstGeom prst="rect">
            <a:avLst/>
          </a:prstGeom>
        </p:spPr>
        <p:txBody>
          <a:bodyPr/>
          <a:lstStyle/>
          <a:p>
            <a:r>
              <a:t>CVX</a:t>
            </a:r>
          </a:p>
        </p:txBody>
      </p:sp>
      <p:sp>
        <p:nvSpPr>
          <p:cNvPr id="429" name="https://www2a.cdc.gov/vaccines/iis/iisstandards/vaccines.asp?rpt=cvx"/>
          <p:cNvSpPr txBox="1"/>
          <p:nvPr/>
        </p:nvSpPr>
        <p:spPr>
          <a:xfrm>
            <a:off x="215880" y="1059875"/>
            <a:ext cx="3372718"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https://www2a.cdc.gov/vaccines/iis/iisstandards/vaccines.asp?rpt=cvx</a:t>
            </a:r>
          </a:p>
        </p:txBody>
      </p:sp>
      <p:pic>
        <p:nvPicPr>
          <p:cNvPr id="430" name="Screen Shot 2021-09-15 at 5.05.49 PM.png" descr="Screen Shot 2021-09-15 at 5.05.49 PM.png"/>
          <p:cNvPicPr>
            <a:picLocks noChangeAspect="1"/>
          </p:cNvPicPr>
          <p:nvPr/>
        </p:nvPicPr>
        <p:blipFill>
          <a:blip r:embed="rId2"/>
          <a:stretch>
            <a:fillRect/>
          </a:stretch>
        </p:blipFill>
        <p:spPr>
          <a:xfrm>
            <a:off x="210693" y="1619062"/>
            <a:ext cx="6737351" cy="4762501"/>
          </a:xfrm>
          <a:prstGeom prst="rect">
            <a:avLst/>
          </a:prstGeom>
          <a:ln w="12700">
            <a:miter lim="400000"/>
          </a:ln>
        </p:spPr>
      </p:pic>
      <p:pic>
        <p:nvPicPr>
          <p:cNvPr id="431" name="Image" descr="Image"/>
          <p:cNvPicPr>
            <a:picLocks noChangeAspect="1"/>
          </p:cNvPicPr>
          <p:nvPr/>
        </p:nvPicPr>
        <p:blipFill>
          <a:blip r:embed="rId3"/>
          <a:stretch>
            <a:fillRect/>
          </a:stretch>
        </p:blipFill>
        <p:spPr>
          <a:xfrm>
            <a:off x="7901159" y="2647082"/>
            <a:ext cx="3376212" cy="2477371"/>
          </a:xfrm>
          <a:prstGeom prst="rect">
            <a:avLst/>
          </a:prstGeom>
          <a:ln w="12700">
            <a:miter lim="400000"/>
          </a:ln>
        </p:spPr>
      </p:pic>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NPI"/>
          <p:cNvSpPr txBox="1">
            <a:spLocks noGrp="1"/>
          </p:cNvSpPr>
          <p:nvPr>
            <p:ph type="title"/>
          </p:nvPr>
        </p:nvSpPr>
        <p:spPr>
          <a:xfrm>
            <a:off x="189754" y="128349"/>
            <a:ext cx="10985501" cy="717475"/>
          </a:xfrm>
          <a:prstGeom prst="rect">
            <a:avLst/>
          </a:prstGeom>
        </p:spPr>
        <p:txBody>
          <a:bodyPr/>
          <a:lstStyle/>
          <a:p>
            <a:r>
              <a:t>NPI </a:t>
            </a:r>
          </a:p>
        </p:txBody>
      </p:sp>
      <p:sp>
        <p:nvSpPr>
          <p:cNvPr id="434" name="National provider index"/>
          <p:cNvSpPr txBox="1">
            <a:spLocks noGrp="1"/>
          </p:cNvSpPr>
          <p:nvPr>
            <p:ph type="body" idx="13"/>
          </p:nvPr>
        </p:nvSpPr>
        <p:spPr>
          <a:xfrm>
            <a:off x="189754" y="775081"/>
            <a:ext cx="10985501" cy="46739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10000"/>
          </a:bodyPr>
          <a:lstStyle/>
          <a:p>
            <a:r>
              <a:t>National provider index</a:t>
            </a:r>
          </a:p>
        </p:txBody>
      </p:sp>
      <p:sp>
        <p:nvSpPr>
          <p:cNvPr id="435" name="https://npiregistry.cms.hhs.gov/"/>
          <p:cNvSpPr txBox="1"/>
          <p:nvPr/>
        </p:nvSpPr>
        <p:spPr>
          <a:xfrm>
            <a:off x="203579" y="1372092"/>
            <a:ext cx="1572546"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https://npiregistry.cms.hhs.gov/</a:t>
            </a:r>
          </a:p>
        </p:txBody>
      </p:sp>
      <p:pic>
        <p:nvPicPr>
          <p:cNvPr id="436" name="Screen Shot 2021-09-15 at 5.16.06 PM.png" descr="Screen Shot 2021-09-15 at 5.16.06 PM.png"/>
          <p:cNvPicPr>
            <a:picLocks noChangeAspect="1"/>
          </p:cNvPicPr>
          <p:nvPr/>
        </p:nvPicPr>
        <p:blipFill>
          <a:blip r:embed="rId2"/>
          <a:stretch>
            <a:fillRect/>
          </a:stretch>
        </p:blipFill>
        <p:spPr>
          <a:xfrm>
            <a:off x="251329" y="2011023"/>
            <a:ext cx="7645401" cy="4521201"/>
          </a:xfrm>
          <a:prstGeom prst="rect">
            <a:avLst/>
          </a:prstGeom>
          <a:ln w="12700">
            <a:miter lim="400000"/>
          </a:ln>
        </p:spPr>
      </p:pic>
      <p:sp>
        <p:nvSpPr>
          <p:cNvPr id="437" name="https://taxonomy.nucc.org/"/>
          <p:cNvSpPr txBox="1"/>
          <p:nvPr/>
        </p:nvSpPr>
        <p:spPr>
          <a:xfrm>
            <a:off x="7921266" y="3954346"/>
            <a:ext cx="1362552"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https://taxonomy.nucc.org/</a:t>
            </a: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https://clinicaltables.nlm.nih.gov"/>
          <p:cNvSpPr txBox="1"/>
          <p:nvPr/>
        </p:nvSpPr>
        <p:spPr>
          <a:xfrm>
            <a:off x="223571" y="358694"/>
            <a:ext cx="163025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u="sng">
                <a:hlinkClick r:id="rId2"/>
              </a:rPr>
              <a:t>https://clinicaltables.nlm.nih.gov</a:t>
            </a:r>
            <a:r>
              <a:rPr sz="900"/>
              <a:t> </a:t>
            </a:r>
          </a:p>
        </p:txBody>
      </p:sp>
      <p:pic>
        <p:nvPicPr>
          <p:cNvPr id="440" name="Screen Shot 2021-09-15 at 10.29.03 AM.png" descr="Screen Shot 2021-09-15 at 10.29.03 AM.png"/>
          <p:cNvPicPr>
            <a:picLocks noChangeAspect="1"/>
          </p:cNvPicPr>
          <p:nvPr/>
        </p:nvPicPr>
        <p:blipFill>
          <a:blip r:embed="rId3"/>
          <a:stretch>
            <a:fillRect/>
          </a:stretch>
        </p:blipFill>
        <p:spPr>
          <a:xfrm>
            <a:off x="218057" y="741882"/>
            <a:ext cx="9924360" cy="6109118"/>
          </a:xfrm>
          <a:prstGeom prst="rect">
            <a:avLst/>
          </a:prstGeom>
          <a:ln w="12700">
            <a:miter lim="400000"/>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37DCB-FBDA-CC83-B56E-9D1F754BDAD6}"/>
              </a:ext>
            </a:extLst>
          </p:cNvPr>
          <p:cNvSpPr>
            <a:spLocks noGrp="1"/>
          </p:cNvSpPr>
          <p:nvPr>
            <p:ph type="title"/>
          </p:nvPr>
        </p:nvSpPr>
        <p:spPr>
          <a:xfrm>
            <a:off x="322612" y="336805"/>
            <a:ext cx="10515600" cy="1325563"/>
          </a:xfrm>
        </p:spPr>
        <p:txBody>
          <a:bodyPr/>
          <a:lstStyle/>
          <a:p>
            <a:r>
              <a:rPr lang="en-US" b="1" dirty="0"/>
              <a:t>Solving interoperability</a:t>
            </a:r>
          </a:p>
        </p:txBody>
      </p:sp>
      <p:pic>
        <p:nvPicPr>
          <p:cNvPr id="3076" name="Picture 4" descr="Barriers to Achieving Interoperability in Healthcare Provider Organizations">
            <a:extLst>
              <a:ext uri="{FF2B5EF4-FFF2-40B4-BE49-F238E27FC236}">
                <a16:creationId xmlns:a16="http://schemas.microsoft.com/office/drawing/2014/main" id="{F6DA3CFD-6CE3-58D3-DD2A-25E948FA12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612" y="1556787"/>
            <a:ext cx="6349340" cy="476200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Prominent Companies Providing Healthcare Interoperability Solutions">
            <a:extLst>
              <a:ext uri="{FF2B5EF4-FFF2-40B4-BE49-F238E27FC236}">
                <a16:creationId xmlns:a16="http://schemas.microsoft.com/office/drawing/2014/main" id="{EC514374-35D4-956F-F552-C7D0B44215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4749" y="4676924"/>
            <a:ext cx="5052952" cy="184427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82BE769-84A0-5504-A3A9-69E6E34C3D76}"/>
              </a:ext>
            </a:extLst>
          </p:cNvPr>
          <p:cNvSpPr txBox="1"/>
          <p:nvPr/>
        </p:nvSpPr>
        <p:spPr>
          <a:xfrm>
            <a:off x="6354749" y="6461312"/>
            <a:ext cx="6097978" cy="261610"/>
          </a:xfrm>
          <a:prstGeom prst="rect">
            <a:avLst/>
          </a:prstGeom>
          <a:noFill/>
        </p:spPr>
        <p:txBody>
          <a:bodyPr wrap="square">
            <a:spAutoFit/>
          </a:bodyPr>
          <a:lstStyle/>
          <a:p>
            <a:r>
              <a:rPr lang="en-US" sz="1100" dirty="0"/>
              <a:t>https://</a:t>
            </a:r>
            <a:r>
              <a:rPr lang="en-US" sz="1100" dirty="0" err="1"/>
              <a:t>www.delveinsight.com</a:t>
            </a:r>
            <a:r>
              <a:rPr lang="en-US" sz="1100" dirty="0"/>
              <a:t>/blog/interoperability-solutions-in-healthcare</a:t>
            </a:r>
          </a:p>
        </p:txBody>
      </p:sp>
      <p:sp>
        <p:nvSpPr>
          <p:cNvPr id="9" name="TextBox 8">
            <a:extLst>
              <a:ext uri="{FF2B5EF4-FFF2-40B4-BE49-F238E27FC236}">
                <a16:creationId xmlns:a16="http://schemas.microsoft.com/office/drawing/2014/main" id="{16F1850D-8C84-BED0-7DE1-A2E045DC6DD6}"/>
              </a:ext>
            </a:extLst>
          </p:cNvPr>
          <p:cNvSpPr txBox="1"/>
          <p:nvPr/>
        </p:nvSpPr>
        <p:spPr>
          <a:xfrm>
            <a:off x="123703" y="5867368"/>
            <a:ext cx="6097978" cy="261610"/>
          </a:xfrm>
          <a:prstGeom prst="rect">
            <a:avLst/>
          </a:prstGeom>
          <a:noFill/>
        </p:spPr>
        <p:txBody>
          <a:bodyPr wrap="square">
            <a:spAutoFit/>
          </a:bodyPr>
          <a:lstStyle/>
          <a:p>
            <a:r>
              <a:rPr lang="en-US" sz="1100" dirty="0"/>
              <a:t>https://</a:t>
            </a:r>
            <a:r>
              <a:rPr lang="en-US" sz="1100" dirty="0" err="1"/>
              <a:t>jelvix.com</a:t>
            </a:r>
            <a:r>
              <a:rPr lang="en-US" sz="1100" dirty="0"/>
              <a:t>/blog/interoperability-in-healthcare</a:t>
            </a:r>
          </a:p>
        </p:txBody>
      </p:sp>
      <p:sp>
        <p:nvSpPr>
          <p:cNvPr id="11" name="TextBox 10">
            <a:extLst>
              <a:ext uri="{FF2B5EF4-FFF2-40B4-BE49-F238E27FC236}">
                <a16:creationId xmlns:a16="http://schemas.microsoft.com/office/drawing/2014/main" id="{6F7F668E-1E9B-A566-6669-3073191CA0D9}"/>
              </a:ext>
            </a:extLst>
          </p:cNvPr>
          <p:cNvSpPr txBox="1"/>
          <p:nvPr/>
        </p:nvSpPr>
        <p:spPr>
          <a:xfrm>
            <a:off x="6369132" y="2431564"/>
            <a:ext cx="5375564" cy="1754326"/>
          </a:xfrm>
          <a:prstGeom prst="rect">
            <a:avLst/>
          </a:prstGeom>
          <a:noFill/>
        </p:spPr>
        <p:txBody>
          <a:bodyPr wrap="square">
            <a:spAutoFit/>
          </a:bodyPr>
          <a:lstStyle/>
          <a:p>
            <a:r>
              <a:rPr lang="en-US" dirty="0">
                <a:hlinkClick r:id="rId5"/>
              </a:rPr>
              <a:t>https://www.cms.gov/newsroom/press-releases/cms-finalizes-rule-expand-access-health-information-and-improve-prior-authorization-process</a:t>
            </a:r>
            <a:endParaRPr lang="en-US" dirty="0"/>
          </a:p>
          <a:p>
            <a:endParaRPr lang="en-US" dirty="0"/>
          </a:p>
          <a:p>
            <a:r>
              <a:rPr lang="en-US" dirty="0">
                <a:hlinkClick r:id="rId6"/>
              </a:rPr>
              <a:t>https://www.healthit.gov/topic/laws-regulation-and-policy/health-it-legislation</a:t>
            </a:r>
            <a:r>
              <a:rPr lang="en-US" dirty="0"/>
              <a:t> </a:t>
            </a:r>
          </a:p>
        </p:txBody>
      </p:sp>
      <p:sp>
        <p:nvSpPr>
          <p:cNvPr id="12" name="TextBox 11">
            <a:extLst>
              <a:ext uri="{FF2B5EF4-FFF2-40B4-BE49-F238E27FC236}">
                <a16:creationId xmlns:a16="http://schemas.microsoft.com/office/drawing/2014/main" id="{DC92AECF-C0E5-6584-1DFC-421BB24F1F78}"/>
              </a:ext>
            </a:extLst>
          </p:cNvPr>
          <p:cNvSpPr txBox="1"/>
          <p:nvPr/>
        </p:nvSpPr>
        <p:spPr>
          <a:xfrm>
            <a:off x="6369132" y="1676668"/>
            <a:ext cx="3100913" cy="369332"/>
          </a:xfrm>
          <a:prstGeom prst="rect">
            <a:avLst/>
          </a:prstGeom>
          <a:noFill/>
        </p:spPr>
        <p:txBody>
          <a:bodyPr wrap="none" rtlCol="0">
            <a:spAutoFit/>
          </a:bodyPr>
          <a:lstStyle/>
          <a:p>
            <a:r>
              <a:rPr lang="en-US" b="1" dirty="0"/>
              <a:t>HITECH -&gt; 21st Century Cures   </a:t>
            </a:r>
          </a:p>
        </p:txBody>
      </p:sp>
    </p:spTree>
    <p:extLst>
      <p:ext uri="{BB962C8B-B14F-4D97-AF65-F5344CB8AC3E}">
        <p14:creationId xmlns:p14="http://schemas.microsoft.com/office/powerpoint/2010/main" val="32492730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PUF {public use files}"/>
          <p:cNvSpPr txBox="1">
            <a:spLocks noGrp="1"/>
          </p:cNvSpPr>
          <p:nvPr>
            <p:ph type="title"/>
          </p:nvPr>
        </p:nvSpPr>
        <p:spPr>
          <a:xfrm>
            <a:off x="445821" y="2927423"/>
            <a:ext cx="10985501" cy="717551"/>
          </a:xfrm>
          <a:prstGeom prst="rect">
            <a:avLst/>
          </a:prstGeom>
        </p:spPr>
        <p:txBody>
          <a:bodyPr/>
          <a:lstStyle/>
          <a:p>
            <a:r>
              <a:t>PUF {public use files} </a:t>
            </a:r>
          </a:p>
        </p:txBody>
      </p:sp>
      <p:sp>
        <p:nvSpPr>
          <p:cNvPr id="443" name="https://www.cms.gov/CCIIO/Resources/Data-Resources/marketplace-puf"/>
          <p:cNvSpPr txBox="1"/>
          <p:nvPr/>
        </p:nvSpPr>
        <p:spPr>
          <a:xfrm>
            <a:off x="478573" y="3784845"/>
            <a:ext cx="352019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u="sng">
                <a:hlinkClick r:id="rId2"/>
              </a:rPr>
              <a:t>https://www.cms.gov/CCIIO/Resources/Data-Resources/marketplace-puf</a:t>
            </a:r>
            <a:r>
              <a:rPr sz="900"/>
              <a:t> </a:t>
            </a:r>
          </a:p>
        </p:txBody>
      </p:sp>
      <p:sp>
        <p:nvSpPr>
          <p:cNvPr id="444" name="Health Insurance"/>
          <p:cNvSpPr txBox="1"/>
          <p:nvPr/>
        </p:nvSpPr>
        <p:spPr>
          <a:xfrm>
            <a:off x="445821" y="2177211"/>
            <a:ext cx="10985501" cy="7175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ormAutofit/>
          </a:bodyPr>
          <a:lstStyle>
            <a:lvl1pPr>
              <a:lnSpc>
                <a:spcPct val="80000"/>
              </a:lnSpc>
              <a:spcBef>
                <a:spcPts val="0"/>
              </a:spcBef>
              <a:defRPr sz="8500" b="1" spc="-170"/>
            </a:lvl1pPr>
          </a:lstStyle>
          <a:p>
            <a:r>
              <a:rPr sz="4250"/>
              <a:t>Health Insurance </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Example:"/>
          <p:cNvSpPr txBox="1">
            <a:spLocks noGrp="1"/>
          </p:cNvSpPr>
          <p:nvPr>
            <p:ph type="title"/>
          </p:nvPr>
        </p:nvSpPr>
        <p:spPr>
          <a:prstGeom prst="rect">
            <a:avLst/>
          </a:prstGeom>
        </p:spPr>
        <p:txBody>
          <a:bodyPr/>
          <a:lstStyle/>
          <a:p>
            <a:r>
              <a:t>Example: </a:t>
            </a:r>
          </a:p>
        </p:txBody>
      </p:sp>
      <p:sp>
        <p:nvSpPr>
          <p:cNvPr id="447" name="1. https://www.cms.gov/CCIIO/Resources/Data-Resources/marketplace-puf…"/>
          <p:cNvSpPr txBox="1">
            <a:spLocks noGrp="1"/>
          </p:cNvSpPr>
          <p:nvPr>
            <p:ph type="body" idx="1"/>
          </p:nvPr>
        </p:nvSpPr>
        <p:spPr>
          <a:xfrm>
            <a:off x="603250" y="1582341"/>
            <a:ext cx="10985500" cy="4128006"/>
          </a:xfrm>
          <a:prstGeom prst="rect">
            <a:avLst/>
          </a:prstGeom>
        </p:spPr>
        <p:txBody>
          <a:bodyPr/>
          <a:lstStyle/>
          <a:p>
            <a:r>
              <a:t>1. </a:t>
            </a:r>
            <a:r>
              <a:rPr u="sng">
                <a:hlinkClick r:id="rId2"/>
              </a:rPr>
              <a:t>https://www.cms.gov/CCIIO/Resources/Data-Resources/marketplace-puf</a:t>
            </a:r>
            <a:r>
              <a:t> </a:t>
            </a:r>
          </a:p>
          <a:p>
            <a:r>
              <a:t>2. </a:t>
            </a:r>
            <a:r>
              <a:rPr b="1"/>
              <a:t>Machine-readable URL PUF (MR-PUF)</a:t>
            </a:r>
            <a:r>
              <a:t>—Issuer-level URL locations for machine-readable network provider and formulary information.</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9" name="Screenshot 2023-04-18 at 10.43.13 AM.png" descr="Screenshot 2023-04-18 at 10.43.13 AM.png"/>
          <p:cNvPicPr>
            <a:picLocks noChangeAspect="1"/>
          </p:cNvPicPr>
          <p:nvPr/>
        </p:nvPicPr>
        <p:blipFill>
          <a:blip r:embed="rId2"/>
          <a:stretch>
            <a:fillRect/>
          </a:stretch>
        </p:blipFill>
        <p:spPr>
          <a:xfrm>
            <a:off x="233571" y="272484"/>
            <a:ext cx="6197365" cy="1150303"/>
          </a:xfrm>
          <a:prstGeom prst="rect">
            <a:avLst/>
          </a:prstGeom>
          <a:ln w="25400">
            <a:solidFill>
              <a:srgbClr val="000000"/>
            </a:solidFill>
            <a:miter lim="400000"/>
          </a:ln>
        </p:spPr>
      </p:pic>
      <p:pic>
        <p:nvPicPr>
          <p:cNvPr id="450" name="Screenshot 2023-04-18 at 10.43.47 AM.png" descr="Screenshot 2023-04-18 at 10.43.47 AM.png"/>
          <p:cNvPicPr>
            <a:picLocks noChangeAspect="1"/>
          </p:cNvPicPr>
          <p:nvPr/>
        </p:nvPicPr>
        <p:blipFill>
          <a:blip r:embed="rId3"/>
          <a:stretch>
            <a:fillRect/>
          </a:stretch>
        </p:blipFill>
        <p:spPr>
          <a:xfrm>
            <a:off x="126677" y="2536121"/>
            <a:ext cx="6670450" cy="3351293"/>
          </a:xfrm>
          <a:prstGeom prst="rect">
            <a:avLst/>
          </a:prstGeom>
          <a:ln w="25400">
            <a:solidFill>
              <a:srgbClr val="000000"/>
            </a:solidFill>
            <a:miter lim="400000"/>
          </a:ln>
        </p:spPr>
      </p:pic>
      <p:sp>
        <p:nvSpPr>
          <p:cNvPr id="451" name="Arrow"/>
          <p:cNvSpPr/>
          <p:nvPr/>
        </p:nvSpPr>
        <p:spPr>
          <a:xfrm rot="5519030">
            <a:off x="608667" y="1663712"/>
            <a:ext cx="635001" cy="635001"/>
          </a:xfrm>
          <a:prstGeom prst="rightArrow">
            <a:avLst>
              <a:gd name="adj1" fmla="val 32000"/>
              <a:gd name="adj2" fmla="val 64000"/>
            </a:avLst>
          </a:prstGeom>
          <a:solidFill>
            <a:schemeClr val="accent6"/>
          </a:solidFill>
          <a:ln w="12700">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pic>
        <p:nvPicPr>
          <p:cNvPr id="452" name="Screenshot 2023-04-18 at 10.50.51 AM.png" descr="Screenshot 2023-04-18 at 10.50.51 AM.png"/>
          <p:cNvPicPr>
            <a:picLocks noChangeAspect="1"/>
          </p:cNvPicPr>
          <p:nvPr/>
        </p:nvPicPr>
        <p:blipFill>
          <a:blip r:embed="rId4"/>
          <a:stretch>
            <a:fillRect/>
          </a:stretch>
        </p:blipFill>
        <p:spPr>
          <a:xfrm>
            <a:off x="7334475" y="2529771"/>
            <a:ext cx="4628927" cy="3363993"/>
          </a:xfrm>
          <a:prstGeom prst="rect">
            <a:avLst/>
          </a:prstGeom>
          <a:ln w="12700">
            <a:miter lim="400000"/>
          </a:ln>
        </p:spPr>
      </p:pic>
      <p:sp>
        <p:nvSpPr>
          <p:cNvPr id="453" name="Arrow"/>
          <p:cNvSpPr/>
          <p:nvPr/>
        </p:nvSpPr>
        <p:spPr>
          <a:xfrm rot="93228">
            <a:off x="6719896" y="4004768"/>
            <a:ext cx="635001" cy="635001"/>
          </a:xfrm>
          <a:prstGeom prst="rightArrow">
            <a:avLst>
              <a:gd name="adj1" fmla="val 32000"/>
              <a:gd name="adj2" fmla="val 64000"/>
            </a:avLst>
          </a:prstGeom>
          <a:solidFill>
            <a:schemeClr val="accent6"/>
          </a:solidFill>
          <a:ln w="12700">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Claims"/>
          <p:cNvSpPr txBox="1">
            <a:spLocks noGrp="1"/>
          </p:cNvSpPr>
          <p:nvPr>
            <p:ph type="title"/>
          </p:nvPr>
        </p:nvSpPr>
        <p:spPr>
          <a:xfrm>
            <a:off x="261778" y="129984"/>
            <a:ext cx="10985501" cy="717475"/>
          </a:xfrm>
          <a:prstGeom prst="rect">
            <a:avLst/>
          </a:prstGeom>
        </p:spPr>
        <p:txBody>
          <a:bodyPr/>
          <a:lstStyle/>
          <a:p>
            <a:r>
              <a:t>Claims</a:t>
            </a:r>
          </a:p>
        </p:txBody>
      </p:sp>
      <p:sp>
        <p:nvSpPr>
          <p:cNvPr id="456" name="https://www.commonwealthfund.org/publications/fund-reports/2020/dec/state-apcds-part-1-establish-make-functional"/>
          <p:cNvSpPr txBox="1"/>
          <p:nvPr/>
        </p:nvSpPr>
        <p:spPr>
          <a:xfrm>
            <a:off x="183871" y="2555547"/>
            <a:ext cx="573554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https://www.commonwealthfund.org/publications/fund-reports/2020/dec/state-apcds-part-1-establish-make-functional</a:t>
            </a:r>
          </a:p>
        </p:txBody>
      </p:sp>
      <p:sp>
        <p:nvSpPr>
          <p:cNvPr id="457" name="https://www.health.state.mn.us/data/apcd/publicusefiles/download.html"/>
          <p:cNvSpPr txBox="1"/>
          <p:nvPr/>
        </p:nvSpPr>
        <p:spPr>
          <a:xfrm>
            <a:off x="265613" y="4372176"/>
            <a:ext cx="3565079"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u="sng">
                <a:hlinkClick r:id="rId2"/>
              </a:rPr>
              <a:t>https://www.health.state.mn.us/data/apcd/publicusefiles/download.html</a:t>
            </a:r>
            <a:r>
              <a:rPr sz="900"/>
              <a:t> </a:t>
            </a:r>
          </a:p>
        </p:txBody>
      </p:sp>
      <p:sp>
        <p:nvSpPr>
          <p:cNvPr id="458" name="https://www.ahrq.gov/data/apcd/index.html"/>
          <p:cNvSpPr txBox="1"/>
          <p:nvPr/>
        </p:nvSpPr>
        <p:spPr>
          <a:xfrm>
            <a:off x="208397" y="1048097"/>
            <a:ext cx="6627455" cy="436017"/>
          </a:xfrm>
          <a:prstGeom prst="rect">
            <a:avLst/>
          </a:prstGeom>
          <a:solidFill>
            <a:schemeClr val="accent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ctr" defTabSz="412750">
              <a:defRPr sz="5000">
                <a:solidFill>
                  <a:srgbClr val="FFFFFF"/>
                </a:solidFill>
                <a:latin typeface="Helvetica Neue Medium"/>
                <a:ea typeface="Helvetica Neue Medium"/>
                <a:cs typeface="Helvetica Neue Medium"/>
                <a:sym typeface="Helvetica Neue Medium"/>
              </a:defRPr>
            </a:pPr>
            <a:r>
              <a:rPr sz="2500" u="sng">
                <a:hlinkClick r:id="rId3"/>
              </a:rPr>
              <a:t>https://www.ahrq.gov/data/apcd/index.html</a:t>
            </a:r>
            <a:r>
              <a:rPr sz="2500"/>
              <a:t> </a:t>
            </a: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Homework"/>
          <p:cNvSpPr txBox="1">
            <a:spLocks noGrp="1"/>
          </p:cNvSpPr>
          <p:nvPr>
            <p:ph type="title"/>
          </p:nvPr>
        </p:nvSpPr>
        <p:spPr>
          <a:prstGeom prst="rect">
            <a:avLst/>
          </a:prstGeom>
        </p:spPr>
        <p:txBody>
          <a:bodyPr/>
          <a:lstStyle/>
          <a:p>
            <a:r>
              <a:t>Homework</a:t>
            </a:r>
          </a:p>
        </p:txBody>
      </p:sp>
      <p:sp>
        <p:nvSpPr>
          <p:cNvPr id="461" name="1. Find a dataset that contains a medical codex"/>
          <p:cNvSpPr txBox="1">
            <a:spLocks noGrp="1"/>
          </p:cNvSpPr>
          <p:nvPr>
            <p:ph type="body" idx="13"/>
          </p:nvPr>
        </p:nvSpPr>
        <p:spPr>
          <a:xfrm>
            <a:off x="603250" y="2420255"/>
            <a:ext cx="10985500" cy="46739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10000"/>
          </a:bodyPr>
          <a:lstStyle>
            <a:lvl1pPr>
              <a:defRPr>
                <a:solidFill>
                  <a:schemeClr val="accent6"/>
                </a:solidFill>
              </a:defRPr>
            </a:lvl1pPr>
          </a:lstStyle>
          <a:p>
            <a:r>
              <a:t>1. Find a dataset that contains a medical codex</a:t>
            </a:r>
          </a:p>
        </p:txBody>
      </p:sp>
      <p:sp>
        <p:nvSpPr>
          <p:cNvPr id="462" name="2. Create a script (google colab notebook, google shell (.py) that provides some summary information on it"/>
          <p:cNvSpPr txBox="1"/>
          <p:nvPr/>
        </p:nvSpPr>
        <p:spPr>
          <a:xfrm>
            <a:off x="603250" y="3330517"/>
            <a:ext cx="10985500" cy="11072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normAutofit/>
          </a:bodyPr>
          <a:lstStyle>
            <a:lvl1pPr defTabSz="825500">
              <a:lnSpc>
                <a:spcPct val="100000"/>
              </a:lnSpc>
              <a:spcBef>
                <a:spcPts val="0"/>
              </a:spcBef>
              <a:defRPr sz="5500" b="1">
                <a:solidFill>
                  <a:schemeClr val="accent6"/>
                </a:solidFill>
              </a:defRPr>
            </a:lvl1pPr>
          </a:lstStyle>
          <a:p>
            <a:r>
              <a:rPr sz="2750"/>
              <a:t>2. Create a script (google colab notebook, google shell (.py) that provides some summary information on it </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C2ABA-4418-386D-1336-ADFCFFEF1417}"/>
              </a:ext>
            </a:extLst>
          </p:cNvPr>
          <p:cNvSpPr>
            <a:spLocks noGrp="1"/>
          </p:cNvSpPr>
          <p:nvPr>
            <p:ph type="title"/>
          </p:nvPr>
        </p:nvSpPr>
        <p:spPr>
          <a:xfrm>
            <a:off x="838200" y="180459"/>
            <a:ext cx="10515600" cy="1325563"/>
          </a:xfrm>
        </p:spPr>
        <p:txBody>
          <a:bodyPr/>
          <a:lstStyle/>
          <a:p>
            <a:r>
              <a:rPr lang="en-US" b="1" dirty="0"/>
              <a:t>Solving with Data Standards… </a:t>
            </a:r>
          </a:p>
        </p:txBody>
      </p:sp>
      <p:pic>
        <p:nvPicPr>
          <p:cNvPr id="1026" name="Picture 2" descr="Data standards in healthcare categories">
            <a:extLst>
              <a:ext uri="{FF2B5EF4-FFF2-40B4-BE49-F238E27FC236}">
                <a16:creationId xmlns:a16="http://schemas.microsoft.com/office/drawing/2014/main" id="{605F8493-6947-EC6C-38CD-02C5E813B9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940" y="1506022"/>
            <a:ext cx="8096332" cy="45541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253F4F4-D057-E5BD-04D9-9EE227FECAF1}"/>
              </a:ext>
            </a:extLst>
          </p:cNvPr>
          <p:cNvSpPr txBox="1"/>
          <p:nvPr/>
        </p:nvSpPr>
        <p:spPr>
          <a:xfrm>
            <a:off x="945078" y="6308209"/>
            <a:ext cx="6097978" cy="369332"/>
          </a:xfrm>
          <a:prstGeom prst="rect">
            <a:avLst/>
          </a:prstGeom>
          <a:noFill/>
        </p:spPr>
        <p:txBody>
          <a:bodyPr wrap="square">
            <a:spAutoFit/>
          </a:bodyPr>
          <a:lstStyle/>
          <a:p>
            <a:r>
              <a:rPr lang="en-US" b="1" dirty="0"/>
              <a:t>https://</a:t>
            </a:r>
            <a:r>
              <a:rPr lang="en-US" b="1" dirty="0" err="1"/>
              <a:t>allhealthtech.com</a:t>
            </a:r>
            <a:r>
              <a:rPr lang="en-US" b="1" dirty="0"/>
              <a:t>/health-data-standards/</a:t>
            </a:r>
          </a:p>
        </p:txBody>
      </p:sp>
      <p:sp>
        <p:nvSpPr>
          <p:cNvPr id="6" name="TextBox 5">
            <a:extLst>
              <a:ext uri="{FF2B5EF4-FFF2-40B4-BE49-F238E27FC236}">
                <a16:creationId xmlns:a16="http://schemas.microsoft.com/office/drawing/2014/main" id="{562258E0-475A-BAAD-18CA-2E84AEA0663D}"/>
              </a:ext>
            </a:extLst>
          </p:cNvPr>
          <p:cNvSpPr txBox="1"/>
          <p:nvPr/>
        </p:nvSpPr>
        <p:spPr>
          <a:xfrm>
            <a:off x="8823365" y="2303813"/>
            <a:ext cx="2886695" cy="3416320"/>
          </a:xfrm>
          <a:prstGeom prst="rect">
            <a:avLst/>
          </a:prstGeom>
          <a:noFill/>
        </p:spPr>
        <p:txBody>
          <a:bodyPr wrap="square" rtlCol="0">
            <a:spAutoFit/>
          </a:bodyPr>
          <a:lstStyle/>
          <a:p>
            <a:r>
              <a:rPr lang="en-US" b="1" dirty="0"/>
              <a:t>In addition, we have the following content formats: </a:t>
            </a:r>
          </a:p>
          <a:p>
            <a:endParaRPr lang="en-US" dirty="0"/>
          </a:p>
          <a:p>
            <a:r>
              <a:rPr lang="en-US" dirty="0"/>
              <a:t>DICOM – imaging</a:t>
            </a:r>
          </a:p>
          <a:p>
            <a:endParaRPr lang="en-US" dirty="0"/>
          </a:p>
          <a:p>
            <a:endParaRPr lang="en-US" dirty="0"/>
          </a:p>
          <a:p>
            <a:r>
              <a:rPr lang="en-US" b="1" i="1" u="sng" dirty="0">
                <a:solidFill>
                  <a:srgbClr val="FF0000"/>
                </a:solidFill>
                <a:highlight>
                  <a:srgbClr val="FFFF00"/>
                </a:highlight>
              </a:rPr>
              <a:t>Great resource below to find standards: </a:t>
            </a:r>
          </a:p>
          <a:p>
            <a:endParaRPr lang="en-US" b="1" i="1" u="sng" dirty="0">
              <a:solidFill>
                <a:srgbClr val="FF0000"/>
              </a:solidFill>
              <a:highlight>
                <a:srgbClr val="FFFF00"/>
              </a:highlight>
            </a:endParaRPr>
          </a:p>
          <a:p>
            <a:r>
              <a:rPr lang="en-US" dirty="0">
                <a:hlinkClick r:id="rId3"/>
              </a:rPr>
              <a:t>https://www.healthit.gov/isa/isa-document-table-contents</a:t>
            </a:r>
            <a:r>
              <a:rPr lang="en-US" dirty="0"/>
              <a:t> </a:t>
            </a:r>
          </a:p>
        </p:txBody>
      </p:sp>
    </p:spTree>
    <p:extLst>
      <p:ext uri="{BB962C8B-B14F-4D97-AF65-F5344CB8AC3E}">
        <p14:creationId xmlns:p14="http://schemas.microsoft.com/office/powerpoint/2010/main" val="34095665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TotalTime>
  <Words>3337</Words>
  <Application>Microsoft Macintosh PowerPoint</Application>
  <PresentationFormat>Widescreen</PresentationFormat>
  <Paragraphs>336</Paragraphs>
  <Slides>84</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84</vt:i4>
      </vt:variant>
    </vt:vector>
  </HeadingPairs>
  <TitlesOfParts>
    <vt:vector size="97" baseType="lpstr">
      <vt:lpstr>Arial</vt:lpstr>
      <vt:lpstr>Calibri</vt:lpstr>
      <vt:lpstr>Calibri Light</vt:lpstr>
      <vt:lpstr>Courier</vt:lpstr>
      <vt:lpstr>Georgia</vt:lpstr>
      <vt:lpstr>Helvetica</vt:lpstr>
      <vt:lpstr>Helvetica Neue</vt:lpstr>
      <vt:lpstr>Helvetica Neue Medium</vt:lpstr>
      <vt:lpstr>Open Sans</vt:lpstr>
      <vt:lpstr>Times Roman</vt:lpstr>
      <vt:lpstr>TimesNewRomanPSMT</vt:lpstr>
      <vt:lpstr>Verdana</vt:lpstr>
      <vt:lpstr>Office Theme</vt:lpstr>
      <vt:lpstr>Data Models and Frameworks (Wk3-4)</vt:lpstr>
      <vt:lpstr>Interesting things…</vt:lpstr>
      <vt:lpstr>Main Sources of Health Data</vt:lpstr>
      <vt:lpstr>How we use data the data…types of HIS’ applications can be: descriptive to prescriptive </vt:lpstr>
      <vt:lpstr>PowerPoint Presentation</vt:lpstr>
      <vt:lpstr>Structured, Unstructured, Semi </vt:lpstr>
      <vt:lpstr>Many versions of the same thing…Gender as an example: </vt:lpstr>
      <vt:lpstr>Solving interoperability</vt:lpstr>
      <vt:lpstr>Solving with Data Standards… </vt:lpstr>
      <vt:lpstr>Organizing Chaos: Federal Level   </vt:lpstr>
      <vt:lpstr>USCDI v1 </vt:lpstr>
      <vt:lpstr>USCDI v2</vt:lpstr>
      <vt:lpstr>USCDI v3</vt:lpstr>
      <vt:lpstr>USCDI v4</vt:lpstr>
      <vt:lpstr>USCDI v5 Draft</vt:lpstr>
      <vt:lpstr>HL7 v2 (89) --&gt; CDA (96-05) --&gt; FHIR (12-Pres)</vt:lpstr>
      <vt:lpstr>FHIR examples: patient/admin specific: </vt:lpstr>
      <vt:lpstr>HL7-v3</vt:lpstr>
      <vt:lpstr>PowerPoint Presentation</vt:lpstr>
      <vt:lpstr>Review article // at least ++ 57 coding systems identified in 2018 </vt:lpstr>
      <vt:lpstr>Primary Code Sets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ICD-10-CM</vt:lpstr>
      <vt:lpstr>PowerPoint Presentation</vt:lpstr>
      <vt:lpstr>PowerPoint Presentation</vt:lpstr>
      <vt:lpstr>PowerPoint Presentation</vt:lpstr>
      <vt:lpstr>PowerPoint Presentation</vt:lpstr>
      <vt:lpstr>PowerPoint Presentation</vt:lpstr>
      <vt:lpstr>PowerPoint Presentation</vt:lpstr>
      <vt:lpstr>ICD-10-PCS</vt:lpstr>
      <vt:lpstr>PowerPoint Presentation</vt:lpstr>
      <vt:lpstr>PowerPoint Presentation</vt:lpstr>
      <vt:lpstr>PowerPoint Presentation</vt:lpstr>
      <vt:lpstr>PowerPoint Presentation</vt:lpstr>
      <vt:lpstr>CPT {Current Procedural Terminology; AMA}   versus   HCPCS {Healthcare Common Procedural Coding System)</vt:lpstr>
      <vt:lpstr>PowerPoint Presentation</vt:lpstr>
      <vt:lpstr>PowerPoint Presentation</vt:lpstr>
      <vt:lpstr>CPT codes </vt:lpstr>
      <vt:lpstr>CPT / HCPCS </vt:lpstr>
      <vt:lpstr>PowerPoint Presentation</vt:lpstr>
      <vt:lpstr>PowerPoint Presentation</vt:lpstr>
      <vt:lpstr>ICD / CPT / HCPCS</vt:lpstr>
      <vt:lpstr>snowMed-CT</vt:lpstr>
      <vt:lpstr>PowerPoint Presentation</vt:lpstr>
      <vt:lpstr>PowerPoint Presentation</vt:lpstr>
      <vt:lpstr>PowerPoint Presentation</vt:lpstr>
      <vt:lpstr>PowerPoint Presentation</vt:lpstr>
      <vt:lpstr>Claims Flow: CMS related </vt:lpstr>
      <vt:lpstr>PowerPoint Presentation</vt:lpstr>
      <vt:lpstr>DRGs: Diagnosis-related groups [US]</vt:lpstr>
      <vt:lpstr>HRGs</vt:lpstr>
      <vt:lpstr>DRGs: Diagnosis-related groups</vt:lpstr>
      <vt:lpstr>MS-DRG</vt:lpstr>
      <vt:lpstr>Diagnosis Related Group {DRG}</vt:lpstr>
      <vt:lpstr>DRGs</vt:lpstr>
      <vt:lpstr>MDS: Major Diagnostic Categories</vt:lpstr>
      <vt:lpstr>MDC / Major Diagnostic Category</vt:lpstr>
      <vt:lpstr>MDC / Major Diagnostic Category</vt:lpstr>
      <vt:lpstr>PowerPoint Presentation</vt:lpstr>
      <vt:lpstr>MS-DRG</vt:lpstr>
      <vt:lpstr>PowerPoint Presentation</vt:lpstr>
      <vt:lpstr>PowerPoint Presentation</vt:lpstr>
      <vt:lpstr>Pharm Codes NDC versus RxNorm </vt:lpstr>
      <vt:lpstr>PowerPoint Presentation</vt:lpstr>
      <vt:lpstr>PowerPoint Presentation</vt:lpstr>
      <vt:lpstr>PowerPoint Presentation</vt:lpstr>
      <vt:lpstr>PowerPoint Presentation</vt:lpstr>
      <vt:lpstr>PowerPoint Presentation</vt:lpstr>
      <vt:lpstr>LOINC codes </vt:lpstr>
      <vt:lpstr>PowerPoint Presentation</vt:lpstr>
      <vt:lpstr>CVX</vt:lpstr>
      <vt:lpstr>NPI </vt:lpstr>
      <vt:lpstr>PowerPoint Presentation</vt:lpstr>
      <vt:lpstr>PUF {public use files} </vt:lpstr>
      <vt:lpstr>Example: </vt:lpstr>
      <vt:lpstr>PowerPoint Presentation</vt:lpstr>
      <vt:lpstr>Claims</vt:lpstr>
      <vt:lpstr>Homework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Models and Frameworks</dc:title>
  <dc:creator>hants williams</dc:creator>
  <cp:lastModifiedBy>hants williams</cp:lastModifiedBy>
  <cp:revision>46</cp:revision>
  <dcterms:created xsi:type="dcterms:W3CDTF">2024-02-05T20:31:59Z</dcterms:created>
  <dcterms:modified xsi:type="dcterms:W3CDTF">2024-02-12T11:04:44Z</dcterms:modified>
</cp:coreProperties>
</file>